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304" r:id="rId5"/>
    <p:sldId id="314" r:id="rId6"/>
    <p:sldId id="308" r:id="rId7"/>
    <p:sldId id="301" r:id="rId8"/>
    <p:sldId id="268" r:id="rId9"/>
    <p:sldId id="317" r:id="rId10"/>
    <p:sldId id="318" r:id="rId11"/>
    <p:sldId id="313" r:id="rId12"/>
    <p:sldId id="319" r:id="rId13"/>
    <p:sldId id="320" r:id="rId14"/>
    <p:sldId id="322" r:id="rId15"/>
    <p:sldId id="321" r:id="rId16"/>
    <p:sldId id="323" r:id="rId17"/>
    <p:sldId id="32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3750" autoAdjust="0"/>
  </p:normalViewPr>
  <p:slideViewPr>
    <p:cSldViewPr snapToGrid="0">
      <p:cViewPr varScale="1">
        <p:scale>
          <a:sx n="77" d="100"/>
          <a:sy n="77" d="100"/>
        </p:scale>
        <p:origin x="228" y="4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Fashion-</a:t>
            </a:r>
            <a:r>
              <a:rPr lang="en-US" dirty="0" err="1"/>
              <a:t>mnist</a:t>
            </a:r>
            <a:endParaRPr lang="en-US"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Lee Hao Wei P2123037</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838200" y="365126"/>
            <a:ext cx="10515600" cy="418645"/>
          </a:xfrm>
        </p:spPr>
        <p:txBody>
          <a:bodyPr>
            <a:normAutofit fontScale="90000"/>
          </a:bodyPr>
          <a:lstStyle/>
          <a:p>
            <a:r>
              <a:rPr lang="en-SG" dirty="0"/>
              <a:t>Model improvement VGG16</a:t>
            </a:r>
          </a:p>
        </p:txBody>
      </p:sp>
      <p:sp>
        <p:nvSpPr>
          <p:cNvPr id="4" name="Slide Number Placeholder 3">
            <a:extLst>
              <a:ext uri="{FF2B5EF4-FFF2-40B4-BE49-F238E27FC236}">
                <a16:creationId xmlns:a16="http://schemas.microsoft.com/office/drawing/2014/main" id="{EB1D6C80-6498-4F09-24B6-42E5A3A8B666}"/>
              </a:ext>
            </a:extLst>
          </p:cNvPr>
          <p:cNvSpPr>
            <a:spLocks noGrp="1"/>
          </p:cNvSpPr>
          <p:nvPr>
            <p:ph type="sldNum" sz="quarter" idx="11"/>
          </p:nvPr>
        </p:nvSpPr>
        <p:spPr/>
        <p:txBody>
          <a:bodyPr/>
          <a:lstStyle/>
          <a:p>
            <a:fld id="{19B51A1E-902D-48AF-9020-955120F399B6}" type="slidenum">
              <a:rPr lang="en-ZA" smtClean="0"/>
              <a:pPr/>
              <a:t>10</a:t>
            </a:fld>
            <a:endParaRPr lang="en-ZA" dirty="0"/>
          </a:p>
        </p:txBody>
      </p:sp>
      <p:sp>
        <p:nvSpPr>
          <p:cNvPr id="12" name="TextBox 11">
            <a:extLst>
              <a:ext uri="{FF2B5EF4-FFF2-40B4-BE49-F238E27FC236}">
                <a16:creationId xmlns:a16="http://schemas.microsoft.com/office/drawing/2014/main" id="{1CCEDA7D-AC00-BAC1-DB61-C6475BE1B9E1}"/>
              </a:ext>
            </a:extLst>
          </p:cNvPr>
          <p:cNvSpPr txBox="1"/>
          <p:nvPr/>
        </p:nvSpPr>
        <p:spPr>
          <a:xfrm>
            <a:off x="838200" y="1262743"/>
            <a:ext cx="2824065" cy="646331"/>
          </a:xfrm>
          <a:prstGeom prst="rect">
            <a:avLst/>
          </a:prstGeom>
          <a:noFill/>
        </p:spPr>
        <p:txBody>
          <a:bodyPr wrap="square" rtlCol="0">
            <a:spAutoFit/>
          </a:bodyPr>
          <a:lstStyle/>
          <a:p>
            <a:r>
              <a:rPr lang="en-SG" b="1" dirty="0"/>
              <a:t>Optimizers</a:t>
            </a:r>
          </a:p>
          <a:p>
            <a:pPr marL="285750" indent="-285750">
              <a:buFont typeface="Arial" panose="020B0604020202020204" pitchFamily="34" charset="0"/>
              <a:buChar char="•"/>
            </a:pPr>
            <a:r>
              <a:rPr lang="en-SG" b="1" dirty="0"/>
              <a:t>SGD</a:t>
            </a:r>
          </a:p>
        </p:txBody>
      </p:sp>
      <p:sp>
        <p:nvSpPr>
          <p:cNvPr id="13" name="TextBox 12">
            <a:extLst>
              <a:ext uri="{FF2B5EF4-FFF2-40B4-BE49-F238E27FC236}">
                <a16:creationId xmlns:a16="http://schemas.microsoft.com/office/drawing/2014/main" id="{D63E6866-2B7A-F845-1D58-7095B7C94C47}"/>
              </a:ext>
            </a:extLst>
          </p:cNvPr>
          <p:cNvSpPr txBox="1"/>
          <p:nvPr/>
        </p:nvSpPr>
        <p:spPr>
          <a:xfrm>
            <a:off x="7285874" y="1266873"/>
            <a:ext cx="2824065" cy="646331"/>
          </a:xfrm>
          <a:prstGeom prst="rect">
            <a:avLst/>
          </a:prstGeom>
          <a:noFill/>
        </p:spPr>
        <p:txBody>
          <a:bodyPr wrap="square" rtlCol="0">
            <a:spAutoFit/>
          </a:bodyPr>
          <a:lstStyle/>
          <a:p>
            <a:r>
              <a:rPr lang="en-SG" b="1" dirty="0"/>
              <a:t>Activation Function</a:t>
            </a:r>
          </a:p>
          <a:p>
            <a:pPr marL="285750" indent="-285750">
              <a:buFont typeface="Arial" panose="020B0604020202020204" pitchFamily="34" charset="0"/>
              <a:buChar char="•"/>
            </a:pPr>
            <a:r>
              <a:rPr lang="en-SG" b="1" dirty="0" err="1"/>
              <a:t>LeakyReLu</a:t>
            </a:r>
            <a:endParaRPr lang="en-SG" b="1" dirty="0"/>
          </a:p>
        </p:txBody>
      </p:sp>
      <p:pic>
        <p:nvPicPr>
          <p:cNvPr id="15" name="Picture 14">
            <a:extLst>
              <a:ext uri="{FF2B5EF4-FFF2-40B4-BE49-F238E27FC236}">
                <a16:creationId xmlns:a16="http://schemas.microsoft.com/office/drawing/2014/main" id="{355B94BA-8052-F96A-FED9-EFCDF4DA0259}"/>
              </a:ext>
            </a:extLst>
          </p:cNvPr>
          <p:cNvPicPr>
            <a:picLocks noChangeAspect="1"/>
          </p:cNvPicPr>
          <p:nvPr/>
        </p:nvPicPr>
        <p:blipFill>
          <a:blip r:embed="rId2"/>
          <a:stretch>
            <a:fillRect/>
          </a:stretch>
        </p:blipFill>
        <p:spPr>
          <a:xfrm>
            <a:off x="838200" y="1909074"/>
            <a:ext cx="2009790" cy="1447811"/>
          </a:xfrm>
          <a:prstGeom prst="rect">
            <a:avLst/>
          </a:prstGeom>
        </p:spPr>
      </p:pic>
      <p:pic>
        <p:nvPicPr>
          <p:cNvPr id="17" name="Picture 16">
            <a:extLst>
              <a:ext uri="{FF2B5EF4-FFF2-40B4-BE49-F238E27FC236}">
                <a16:creationId xmlns:a16="http://schemas.microsoft.com/office/drawing/2014/main" id="{88C7515D-46D6-826D-926B-589000040C00}"/>
              </a:ext>
            </a:extLst>
          </p:cNvPr>
          <p:cNvPicPr>
            <a:picLocks noChangeAspect="1"/>
          </p:cNvPicPr>
          <p:nvPr/>
        </p:nvPicPr>
        <p:blipFill>
          <a:blip r:embed="rId3"/>
          <a:stretch>
            <a:fillRect/>
          </a:stretch>
        </p:blipFill>
        <p:spPr>
          <a:xfrm>
            <a:off x="564956" y="3627946"/>
            <a:ext cx="5287253" cy="1620000"/>
          </a:xfrm>
          <a:prstGeom prst="rect">
            <a:avLst/>
          </a:prstGeom>
        </p:spPr>
      </p:pic>
      <p:pic>
        <p:nvPicPr>
          <p:cNvPr id="19" name="Picture 18">
            <a:extLst>
              <a:ext uri="{FF2B5EF4-FFF2-40B4-BE49-F238E27FC236}">
                <a16:creationId xmlns:a16="http://schemas.microsoft.com/office/drawing/2014/main" id="{093C8667-9BEF-7920-45B3-CF729CC226F4}"/>
              </a:ext>
            </a:extLst>
          </p:cNvPr>
          <p:cNvPicPr>
            <a:picLocks noChangeAspect="1"/>
          </p:cNvPicPr>
          <p:nvPr/>
        </p:nvPicPr>
        <p:blipFill>
          <a:blip r:embed="rId4"/>
          <a:stretch>
            <a:fillRect/>
          </a:stretch>
        </p:blipFill>
        <p:spPr>
          <a:xfrm>
            <a:off x="6096000" y="1909074"/>
            <a:ext cx="5203814" cy="1620000"/>
          </a:xfrm>
          <a:prstGeom prst="rect">
            <a:avLst/>
          </a:prstGeom>
        </p:spPr>
      </p:pic>
      <p:pic>
        <p:nvPicPr>
          <p:cNvPr id="21" name="Picture 20">
            <a:extLst>
              <a:ext uri="{FF2B5EF4-FFF2-40B4-BE49-F238E27FC236}">
                <a16:creationId xmlns:a16="http://schemas.microsoft.com/office/drawing/2014/main" id="{D427CBD5-5361-9DBF-7FC2-67F06DD73A3C}"/>
              </a:ext>
            </a:extLst>
          </p:cNvPr>
          <p:cNvPicPr>
            <a:picLocks noChangeAspect="1"/>
          </p:cNvPicPr>
          <p:nvPr/>
        </p:nvPicPr>
        <p:blipFill>
          <a:blip r:embed="rId5"/>
          <a:stretch>
            <a:fillRect/>
          </a:stretch>
        </p:blipFill>
        <p:spPr>
          <a:xfrm>
            <a:off x="8812851" y="3714040"/>
            <a:ext cx="2428893" cy="1447811"/>
          </a:xfrm>
          <a:prstGeom prst="rect">
            <a:avLst/>
          </a:prstGeom>
        </p:spPr>
      </p:pic>
      <p:pic>
        <p:nvPicPr>
          <p:cNvPr id="23" name="Picture 22">
            <a:extLst>
              <a:ext uri="{FF2B5EF4-FFF2-40B4-BE49-F238E27FC236}">
                <a16:creationId xmlns:a16="http://schemas.microsoft.com/office/drawing/2014/main" id="{B40CAB0E-1AC4-219A-F828-E4BC72C34839}"/>
              </a:ext>
            </a:extLst>
          </p:cNvPr>
          <p:cNvPicPr>
            <a:picLocks noChangeAspect="1"/>
          </p:cNvPicPr>
          <p:nvPr/>
        </p:nvPicPr>
        <p:blipFill>
          <a:blip r:embed="rId6"/>
          <a:stretch>
            <a:fillRect/>
          </a:stretch>
        </p:blipFill>
        <p:spPr>
          <a:xfrm>
            <a:off x="2956588" y="2511333"/>
            <a:ext cx="2895621" cy="171451"/>
          </a:xfrm>
          <a:prstGeom prst="rect">
            <a:avLst/>
          </a:prstGeom>
        </p:spPr>
      </p:pic>
    </p:spTree>
    <p:extLst>
      <p:ext uri="{BB962C8B-B14F-4D97-AF65-F5344CB8AC3E}">
        <p14:creationId xmlns:p14="http://schemas.microsoft.com/office/powerpoint/2010/main" val="402422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838200" y="365126"/>
            <a:ext cx="10515600" cy="418645"/>
          </a:xfrm>
        </p:spPr>
        <p:txBody>
          <a:bodyPr>
            <a:normAutofit fontScale="90000"/>
          </a:bodyPr>
          <a:lstStyle/>
          <a:p>
            <a:r>
              <a:rPr lang="en-SG" dirty="0"/>
              <a:t>Model improvement vgg16 Tuning</a:t>
            </a:r>
          </a:p>
        </p:txBody>
      </p:sp>
      <p:sp>
        <p:nvSpPr>
          <p:cNvPr id="4" name="Slide Number Placeholder 3">
            <a:extLst>
              <a:ext uri="{FF2B5EF4-FFF2-40B4-BE49-F238E27FC236}">
                <a16:creationId xmlns:a16="http://schemas.microsoft.com/office/drawing/2014/main" id="{EB1D6C80-6498-4F09-24B6-42E5A3A8B666}"/>
              </a:ext>
            </a:extLst>
          </p:cNvPr>
          <p:cNvSpPr>
            <a:spLocks noGrp="1"/>
          </p:cNvSpPr>
          <p:nvPr>
            <p:ph type="sldNum" sz="quarter" idx="11"/>
          </p:nvPr>
        </p:nvSpPr>
        <p:spPr/>
        <p:txBody>
          <a:bodyPr/>
          <a:lstStyle/>
          <a:p>
            <a:fld id="{19B51A1E-902D-48AF-9020-955120F399B6}" type="slidenum">
              <a:rPr lang="en-ZA" smtClean="0"/>
              <a:pPr/>
              <a:t>11</a:t>
            </a:fld>
            <a:endParaRPr lang="en-ZA" dirty="0"/>
          </a:p>
        </p:txBody>
      </p:sp>
      <p:pic>
        <p:nvPicPr>
          <p:cNvPr id="6" name="Picture 5">
            <a:extLst>
              <a:ext uri="{FF2B5EF4-FFF2-40B4-BE49-F238E27FC236}">
                <a16:creationId xmlns:a16="http://schemas.microsoft.com/office/drawing/2014/main" id="{0100DAB9-8D29-F8AA-1361-52828A305D69}"/>
              </a:ext>
            </a:extLst>
          </p:cNvPr>
          <p:cNvPicPr>
            <a:picLocks noChangeAspect="1"/>
          </p:cNvPicPr>
          <p:nvPr/>
        </p:nvPicPr>
        <p:blipFill>
          <a:blip r:embed="rId2"/>
          <a:stretch>
            <a:fillRect/>
          </a:stretch>
        </p:blipFill>
        <p:spPr>
          <a:xfrm>
            <a:off x="1054125" y="2480387"/>
            <a:ext cx="5495965" cy="304802"/>
          </a:xfrm>
          <a:prstGeom prst="rect">
            <a:avLst/>
          </a:prstGeom>
        </p:spPr>
      </p:pic>
      <p:pic>
        <p:nvPicPr>
          <p:cNvPr id="8" name="Picture 7">
            <a:extLst>
              <a:ext uri="{FF2B5EF4-FFF2-40B4-BE49-F238E27FC236}">
                <a16:creationId xmlns:a16="http://schemas.microsoft.com/office/drawing/2014/main" id="{050C5A24-9B5B-A684-B3CE-7E781BD19FF7}"/>
              </a:ext>
            </a:extLst>
          </p:cNvPr>
          <p:cNvPicPr>
            <a:picLocks noChangeAspect="1"/>
          </p:cNvPicPr>
          <p:nvPr/>
        </p:nvPicPr>
        <p:blipFill>
          <a:blip r:embed="rId3"/>
          <a:stretch>
            <a:fillRect/>
          </a:stretch>
        </p:blipFill>
        <p:spPr>
          <a:xfrm>
            <a:off x="2721011" y="3309836"/>
            <a:ext cx="2162191" cy="1314460"/>
          </a:xfrm>
          <a:prstGeom prst="rect">
            <a:avLst/>
          </a:prstGeom>
        </p:spPr>
      </p:pic>
      <p:pic>
        <p:nvPicPr>
          <p:cNvPr id="10" name="Picture 9">
            <a:extLst>
              <a:ext uri="{FF2B5EF4-FFF2-40B4-BE49-F238E27FC236}">
                <a16:creationId xmlns:a16="http://schemas.microsoft.com/office/drawing/2014/main" id="{D9287F9D-7151-F691-1CDE-110B5B59910C}"/>
              </a:ext>
            </a:extLst>
          </p:cNvPr>
          <p:cNvPicPr>
            <a:picLocks noChangeAspect="1"/>
          </p:cNvPicPr>
          <p:nvPr/>
        </p:nvPicPr>
        <p:blipFill>
          <a:blip r:embed="rId4"/>
          <a:stretch>
            <a:fillRect/>
          </a:stretch>
        </p:blipFill>
        <p:spPr>
          <a:xfrm>
            <a:off x="7219940" y="1298509"/>
            <a:ext cx="2781320" cy="4419632"/>
          </a:xfrm>
          <a:prstGeom prst="rect">
            <a:avLst/>
          </a:prstGeom>
        </p:spPr>
      </p:pic>
    </p:spTree>
    <p:extLst>
      <p:ext uri="{BB962C8B-B14F-4D97-AF65-F5344CB8AC3E}">
        <p14:creationId xmlns:p14="http://schemas.microsoft.com/office/powerpoint/2010/main" val="122235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838200" y="365126"/>
            <a:ext cx="10515600" cy="418645"/>
          </a:xfrm>
        </p:spPr>
        <p:txBody>
          <a:bodyPr>
            <a:normAutofit fontScale="90000"/>
          </a:bodyPr>
          <a:lstStyle/>
          <a:p>
            <a:r>
              <a:rPr lang="en-SG" dirty="0"/>
              <a:t>Model improvement Resnet50</a:t>
            </a:r>
          </a:p>
        </p:txBody>
      </p:sp>
      <p:sp>
        <p:nvSpPr>
          <p:cNvPr id="4" name="Slide Number Placeholder 3">
            <a:extLst>
              <a:ext uri="{FF2B5EF4-FFF2-40B4-BE49-F238E27FC236}">
                <a16:creationId xmlns:a16="http://schemas.microsoft.com/office/drawing/2014/main" id="{EB1D6C80-6498-4F09-24B6-42E5A3A8B666}"/>
              </a:ext>
            </a:extLst>
          </p:cNvPr>
          <p:cNvSpPr>
            <a:spLocks noGrp="1"/>
          </p:cNvSpPr>
          <p:nvPr>
            <p:ph type="sldNum" sz="quarter" idx="11"/>
          </p:nvPr>
        </p:nvSpPr>
        <p:spPr/>
        <p:txBody>
          <a:bodyPr/>
          <a:lstStyle/>
          <a:p>
            <a:fld id="{19B51A1E-902D-48AF-9020-955120F399B6}" type="slidenum">
              <a:rPr lang="en-ZA" smtClean="0"/>
              <a:pPr/>
              <a:t>12</a:t>
            </a:fld>
            <a:endParaRPr lang="en-ZA" dirty="0"/>
          </a:p>
        </p:txBody>
      </p:sp>
      <p:sp>
        <p:nvSpPr>
          <p:cNvPr id="12" name="TextBox 11">
            <a:extLst>
              <a:ext uri="{FF2B5EF4-FFF2-40B4-BE49-F238E27FC236}">
                <a16:creationId xmlns:a16="http://schemas.microsoft.com/office/drawing/2014/main" id="{1CCEDA7D-AC00-BAC1-DB61-C6475BE1B9E1}"/>
              </a:ext>
            </a:extLst>
          </p:cNvPr>
          <p:cNvSpPr txBox="1"/>
          <p:nvPr/>
        </p:nvSpPr>
        <p:spPr>
          <a:xfrm>
            <a:off x="5024545" y="996876"/>
            <a:ext cx="2824065" cy="646331"/>
          </a:xfrm>
          <a:prstGeom prst="rect">
            <a:avLst/>
          </a:prstGeom>
          <a:noFill/>
        </p:spPr>
        <p:txBody>
          <a:bodyPr wrap="square" rtlCol="0">
            <a:spAutoFit/>
          </a:bodyPr>
          <a:lstStyle/>
          <a:p>
            <a:r>
              <a:rPr lang="en-SG" b="1" dirty="0"/>
              <a:t>Optimizers</a:t>
            </a:r>
          </a:p>
          <a:p>
            <a:pPr marL="285750" indent="-285750">
              <a:buFont typeface="Arial" panose="020B0604020202020204" pitchFamily="34" charset="0"/>
              <a:buChar char="•"/>
            </a:pPr>
            <a:r>
              <a:rPr lang="en-SG" b="1" dirty="0"/>
              <a:t>SGD</a:t>
            </a:r>
          </a:p>
        </p:txBody>
      </p:sp>
      <p:pic>
        <p:nvPicPr>
          <p:cNvPr id="15" name="Picture 14">
            <a:extLst>
              <a:ext uri="{FF2B5EF4-FFF2-40B4-BE49-F238E27FC236}">
                <a16:creationId xmlns:a16="http://schemas.microsoft.com/office/drawing/2014/main" id="{355B94BA-8052-F96A-FED9-EFCDF4DA0259}"/>
              </a:ext>
            </a:extLst>
          </p:cNvPr>
          <p:cNvPicPr>
            <a:picLocks noChangeAspect="1"/>
          </p:cNvPicPr>
          <p:nvPr/>
        </p:nvPicPr>
        <p:blipFill>
          <a:blip r:embed="rId2"/>
          <a:stretch>
            <a:fillRect/>
          </a:stretch>
        </p:blipFill>
        <p:spPr>
          <a:xfrm>
            <a:off x="2548812" y="1909074"/>
            <a:ext cx="2009790" cy="1447811"/>
          </a:xfrm>
          <a:prstGeom prst="rect">
            <a:avLst/>
          </a:prstGeom>
        </p:spPr>
      </p:pic>
      <p:pic>
        <p:nvPicPr>
          <p:cNvPr id="17" name="Picture 16">
            <a:extLst>
              <a:ext uri="{FF2B5EF4-FFF2-40B4-BE49-F238E27FC236}">
                <a16:creationId xmlns:a16="http://schemas.microsoft.com/office/drawing/2014/main" id="{88C7515D-46D6-826D-926B-589000040C00}"/>
              </a:ext>
            </a:extLst>
          </p:cNvPr>
          <p:cNvPicPr>
            <a:picLocks noChangeAspect="1"/>
          </p:cNvPicPr>
          <p:nvPr/>
        </p:nvPicPr>
        <p:blipFill>
          <a:blip r:embed="rId3"/>
          <a:stretch>
            <a:fillRect/>
          </a:stretch>
        </p:blipFill>
        <p:spPr>
          <a:xfrm>
            <a:off x="2275567" y="3627946"/>
            <a:ext cx="8224616" cy="2520000"/>
          </a:xfrm>
          <a:prstGeom prst="rect">
            <a:avLst/>
          </a:prstGeom>
        </p:spPr>
      </p:pic>
      <p:pic>
        <p:nvPicPr>
          <p:cNvPr id="5" name="Picture 4">
            <a:extLst>
              <a:ext uri="{FF2B5EF4-FFF2-40B4-BE49-F238E27FC236}">
                <a16:creationId xmlns:a16="http://schemas.microsoft.com/office/drawing/2014/main" id="{3335404B-AE0F-0A63-D54B-977631FF95A8}"/>
              </a:ext>
            </a:extLst>
          </p:cNvPr>
          <p:cNvPicPr>
            <a:picLocks noChangeAspect="1"/>
          </p:cNvPicPr>
          <p:nvPr/>
        </p:nvPicPr>
        <p:blipFill>
          <a:blip r:embed="rId4"/>
          <a:stretch>
            <a:fillRect/>
          </a:stretch>
        </p:blipFill>
        <p:spPr>
          <a:xfrm>
            <a:off x="5543928" y="2597059"/>
            <a:ext cx="2895621" cy="171451"/>
          </a:xfrm>
          <a:prstGeom prst="rect">
            <a:avLst/>
          </a:prstGeom>
        </p:spPr>
      </p:pic>
    </p:spTree>
    <p:extLst>
      <p:ext uri="{BB962C8B-B14F-4D97-AF65-F5344CB8AC3E}">
        <p14:creationId xmlns:p14="http://schemas.microsoft.com/office/powerpoint/2010/main" val="45519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a:solidFill>
                  <a:srgbClr val="FFFFFF"/>
                </a:solidFill>
              </a:rPr>
              <a:t>Evaluating final model</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Text&#10;&#10;Description automatically generated">
            <a:extLst>
              <a:ext uri="{FF2B5EF4-FFF2-40B4-BE49-F238E27FC236}">
                <a16:creationId xmlns:a16="http://schemas.microsoft.com/office/drawing/2014/main" id="{B03017BE-59A3-AFEE-ACBE-62733A7A393D}"/>
              </a:ext>
            </a:extLst>
          </p:cNvPr>
          <p:cNvPicPr>
            <a:picLocks noChangeAspect="1"/>
          </p:cNvPicPr>
          <p:nvPr/>
        </p:nvPicPr>
        <p:blipFill>
          <a:blip r:embed="rId2"/>
          <a:stretch>
            <a:fillRect/>
          </a:stretch>
        </p:blipFill>
        <p:spPr>
          <a:xfrm>
            <a:off x="869507" y="3014436"/>
            <a:ext cx="4595745" cy="3240000"/>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1FCE7A0B-BAD2-4A3C-6092-150D7A63FC04}"/>
              </a:ext>
            </a:extLst>
          </p:cNvPr>
          <p:cNvPicPr>
            <a:picLocks noChangeAspect="1"/>
          </p:cNvPicPr>
          <p:nvPr/>
        </p:nvPicPr>
        <p:blipFill>
          <a:blip r:embed="rId3"/>
          <a:stretch>
            <a:fillRect/>
          </a:stretch>
        </p:blipFill>
        <p:spPr>
          <a:xfrm>
            <a:off x="6379758" y="2596836"/>
            <a:ext cx="5455917" cy="927504"/>
          </a:xfrm>
          <a:prstGeom prst="rect">
            <a:avLst/>
          </a:prstGeom>
        </p:spPr>
      </p:pic>
      <p:sp>
        <p:nvSpPr>
          <p:cNvPr id="12" name="TextBox 11">
            <a:extLst>
              <a:ext uri="{FF2B5EF4-FFF2-40B4-BE49-F238E27FC236}">
                <a16:creationId xmlns:a16="http://schemas.microsoft.com/office/drawing/2014/main" id="{EC5BEDD1-5715-613B-E636-D6440C9F8404}"/>
              </a:ext>
            </a:extLst>
          </p:cNvPr>
          <p:cNvSpPr txBox="1"/>
          <p:nvPr/>
        </p:nvSpPr>
        <p:spPr>
          <a:xfrm>
            <a:off x="2358727" y="2596836"/>
            <a:ext cx="1617306" cy="369332"/>
          </a:xfrm>
          <a:prstGeom prst="rect">
            <a:avLst/>
          </a:prstGeom>
          <a:noFill/>
        </p:spPr>
        <p:txBody>
          <a:bodyPr wrap="square" rtlCol="0">
            <a:spAutoFit/>
          </a:bodyPr>
          <a:lstStyle/>
          <a:p>
            <a:r>
              <a:rPr lang="en-SG" b="1" dirty="0"/>
              <a:t>Error Analysis</a:t>
            </a:r>
          </a:p>
        </p:txBody>
      </p:sp>
      <p:pic>
        <p:nvPicPr>
          <p:cNvPr id="4" name="Picture 3">
            <a:extLst>
              <a:ext uri="{FF2B5EF4-FFF2-40B4-BE49-F238E27FC236}">
                <a16:creationId xmlns:a16="http://schemas.microsoft.com/office/drawing/2014/main" id="{1B5E0A28-14E2-F281-0408-AEF8943D6418}"/>
              </a:ext>
            </a:extLst>
          </p:cNvPr>
          <p:cNvPicPr>
            <a:picLocks noChangeAspect="1"/>
          </p:cNvPicPr>
          <p:nvPr/>
        </p:nvPicPr>
        <p:blipFill>
          <a:blip r:embed="rId4"/>
          <a:stretch>
            <a:fillRect/>
          </a:stretch>
        </p:blipFill>
        <p:spPr>
          <a:xfrm>
            <a:off x="7336053" y="3720667"/>
            <a:ext cx="3543326" cy="2962297"/>
          </a:xfrm>
          <a:prstGeom prst="rect">
            <a:avLst/>
          </a:prstGeom>
        </p:spPr>
      </p:pic>
    </p:spTree>
    <p:extLst>
      <p:ext uri="{BB962C8B-B14F-4D97-AF65-F5344CB8AC3E}">
        <p14:creationId xmlns:p14="http://schemas.microsoft.com/office/powerpoint/2010/main" val="108291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638881" y="417576"/>
            <a:ext cx="10909640" cy="1249394"/>
          </a:xfrm>
        </p:spPr>
        <p:txBody>
          <a:bodyPr vert="horz" lIns="91440" tIns="45720" rIns="91440" bIns="45720" rtlCol="0" anchor="ctr">
            <a:normAutofit/>
          </a:bodyPr>
          <a:lstStyle/>
          <a:p>
            <a:r>
              <a:rPr lang="en-US" sz="6600" kern="1200">
                <a:solidFill>
                  <a:schemeClr val="tx1"/>
                </a:solidFill>
                <a:latin typeface="+mj-lt"/>
                <a:ea typeface="+mj-ea"/>
                <a:cs typeface="+mj-cs"/>
              </a:rPr>
              <a:t>Summary</a:t>
            </a:r>
          </a:p>
        </p:txBody>
      </p:sp>
      <p:sp>
        <p:nvSpPr>
          <p:cNvPr id="2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5D8D73-B8A0-71A1-A8EE-79C0ACC26C7C}"/>
              </a:ext>
            </a:extLst>
          </p:cNvPr>
          <p:cNvSpPr txBox="1"/>
          <p:nvPr/>
        </p:nvSpPr>
        <p:spPr>
          <a:xfrm>
            <a:off x="1232452" y="2146040"/>
            <a:ext cx="9722498" cy="3970318"/>
          </a:xfrm>
          <a:prstGeom prst="rect">
            <a:avLst/>
          </a:prstGeom>
          <a:noFill/>
        </p:spPr>
        <p:txBody>
          <a:bodyPr wrap="square" rtlCol="0">
            <a:spAutoFit/>
          </a:bodyPr>
          <a:lstStyle/>
          <a:p>
            <a:r>
              <a:rPr lang="en-US" dirty="0"/>
              <a:t>In summary, I experimented with various models, and found that a custom built VGG16 with batch normalization, L2 </a:t>
            </a:r>
            <a:r>
              <a:rPr lang="en-US" dirty="0" err="1"/>
              <a:t>regularisation</a:t>
            </a:r>
            <a:r>
              <a:rPr lang="en-US" dirty="0"/>
              <a:t> and </a:t>
            </a:r>
            <a:r>
              <a:rPr lang="en-US" dirty="0" err="1"/>
              <a:t>CutMix</a:t>
            </a:r>
            <a:r>
              <a:rPr lang="en-US" dirty="0"/>
              <a:t> data augmentation performed the best with the least overfitting.</a:t>
            </a:r>
          </a:p>
          <a:p>
            <a:pPr marL="285750" indent="-285750">
              <a:buFont typeface="Arial" panose="020B0604020202020204" pitchFamily="34" charset="0"/>
              <a:buChar char="•"/>
            </a:pPr>
            <a:r>
              <a:rPr lang="en-US" dirty="0"/>
              <a:t>The final model has a high validation accuracy, and does well on the testing set, suggesting that it does not overfit</a:t>
            </a:r>
          </a:p>
          <a:p>
            <a:pPr marL="285750" indent="-285750">
              <a:buFont typeface="Arial" panose="020B0604020202020204" pitchFamily="34" charset="0"/>
              <a:buChar char="•"/>
            </a:pPr>
            <a:r>
              <a:rPr lang="en-US" dirty="0"/>
              <a:t>The parts where it does badly are those examples where the images are ambiguous themselves, suggesting that the poor resolution of the images hampers the ability of the model to learn</a:t>
            </a:r>
          </a:p>
          <a:p>
            <a:pPr marL="285750" indent="-285750">
              <a:buFont typeface="Arial" panose="020B0604020202020204" pitchFamily="34" charset="0"/>
              <a:buChar char="•"/>
            </a:pPr>
            <a:r>
              <a:rPr lang="en-US" dirty="0"/>
              <a:t>Perhaps with more experimentation, I might find them to perform better, but I am satisfied with the current model that I have, as it is light weight (in comparison to other models)</a:t>
            </a:r>
          </a:p>
          <a:p>
            <a:pPr marL="285750" indent="-285750">
              <a:buFont typeface="Arial" panose="020B0604020202020204" pitchFamily="34" charset="0"/>
              <a:buChar char="•"/>
            </a:pPr>
            <a:r>
              <a:rPr lang="en-US" dirty="0"/>
              <a:t>There is also more room for exploration in terms of the learning rate scheduler, optimizer and certain architectural improvements</a:t>
            </a:r>
          </a:p>
          <a:p>
            <a:pPr marL="285750" indent="-285750">
              <a:buFont typeface="Arial" panose="020B0604020202020204" pitchFamily="34" charset="0"/>
              <a:buChar char="•"/>
            </a:pPr>
            <a:r>
              <a:rPr lang="en-US" dirty="0"/>
              <a:t>I am certain that if we were to hyperparameter tune our model we would see our model make less mistakes, </a:t>
            </a:r>
            <a:r>
              <a:rPr lang="en-US" dirty="0" err="1"/>
              <a:t>thats</a:t>
            </a:r>
            <a:r>
              <a:rPr lang="en-US" dirty="0"/>
              <a:t> one way on improving</a:t>
            </a:r>
            <a:endParaRPr lang="en-SG" dirty="0"/>
          </a:p>
        </p:txBody>
      </p:sp>
    </p:spTree>
    <p:extLst>
      <p:ext uri="{BB962C8B-B14F-4D97-AF65-F5344CB8AC3E}">
        <p14:creationId xmlns:p14="http://schemas.microsoft.com/office/powerpoint/2010/main" val="352027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227462"/>
            <a:ext cx="4114800" cy="1325563"/>
          </a:xfrm>
        </p:spPr>
        <p:txBody>
          <a:bodyPr>
            <a:normAutofit/>
          </a:bodyPr>
          <a:lstStyle/>
          <a:p>
            <a:r>
              <a:rPr lang="en-ZA" dirty="0"/>
              <a:t>Background research</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557431"/>
            <a:ext cx="4114800" cy="1992023"/>
          </a:xfrm>
        </p:spPr>
        <p:txBody>
          <a:bodyPr vert="horz" lIns="91440" tIns="45720" rIns="91440" bIns="45720" rtlCol="0" anchor="t">
            <a:normAutofit fontScale="85000" lnSpcReduction="10000"/>
          </a:bodyPr>
          <a:lstStyle/>
          <a:p>
            <a:r>
              <a:rPr lang="en-US" dirty="0"/>
              <a:t>Fashion-MNIST is a dataset of Zalando's article images consisting of a training set of 60,000 examples and a test set of 10,000 examples. Each example is a 28x28 grayscale image, associated with a label from 10 classes. The classes are under clothing category. We can simply import the dataset through TensorFlow.</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4" name="Title 1">
            <a:extLst>
              <a:ext uri="{FF2B5EF4-FFF2-40B4-BE49-F238E27FC236}">
                <a16:creationId xmlns:a16="http://schemas.microsoft.com/office/drawing/2014/main" id="{C28EA649-DAA3-EE62-7F73-499D59B104C0}"/>
              </a:ext>
            </a:extLst>
          </p:cNvPr>
          <p:cNvSpPr txBox="1">
            <a:spLocks/>
          </p:cNvSpPr>
          <p:nvPr/>
        </p:nvSpPr>
        <p:spPr>
          <a:xfrm>
            <a:off x="838200" y="3664712"/>
            <a:ext cx="4114800" cy="5865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ZA" dirty="0"/>
              <a:t>Data Split</a:t>
            </a:r>
          </a:p>
        </p:txBody>
      </p:sp>
      <p:sp>
        <p:nvSpPr>
          <p:cNvPr id="6" name="Subtitle 2">
            <a:extLst>
              <a:ext uri="{FF2B5EF4-FFF2-40B4-BE49-F238E27FC236}">
                <a16:creationId xmlns:a16="http://schemas.microsoft.com/office/drawing/2014/main" id="{56ADD788-AF29-F48C-4FAC-EAAE317D37F1}"/>
              </a:ext>
            </a:extLst>
          </p:cNvPr>
          <p:cNvSpPr txBox="1">
            <a:spLocks/>
          </p:cNvSpPr>
          <p:nvPr/>
        </p:nvSpPr>
        <p:spPr>
          <a:xfrm>
            <a:off x="838200" y="4346558"/>
            <a:ext cx="4114800" cy="1621198"/>
          </a:xfrm>
          <a:prstGeom prst="rect">
            <a:avLst/>
          </a:prstGeom>
        </p:spPr>
        <p:txBody>
          <a:bodyPr vert="horz" lIns="91440" tIns="45720" rIns="91440" bIns="4572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We shall split the data into Training, Validation and Test. The training set will be used to train the model, the validation set for model tuning, and the testing set will be used to evaluate the final model, ensuring that it is able to generalize. (and does not overfit to the validation set as a result of our model tuning)</a:t>
            </a:r>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EDA</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General Dataset Information</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4094026"/>
          </a:xfrm>
        </p:spPr>
        <p:txBody>
          <a:bodyPr vert="horz" lIns="91440" tIns="45720" rIns="91440" bIns="45720" rtlCol="0" anchor="t">
            <a:normAutofit/>
          </a:bodyPr>
          <a:lstStyle/>
          <a:p>
            <a:pPr marL="285750" indent="-285750">
              <a:buFont typeface="Arial" panose="020B0604020202020204" pitchFamily="34" charset="0"/>
              <a:buChar char="•"/>
            </a:pPr>
            <a:r>
              <a:rPr lang="en-US" dirty="0"/>
              <a:t>What are the dimensions of each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the images look like for each class?</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Distribution of Data</a:t>
            </a:r>
          </a:p>
          <a:p>
            <a:endParaRPr lang="en-US" dirty="0"/>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19" y="2097488"/>
            <a:ext cx="4608307" cy="4900471"/>
          </a:xfrm>
        </p:spPr>
        <p:txBody>
          <a:bodyPr>
            <a:noAutofit/>
          </a:bodyPr>
          <a:lstStyle/>
          <a:p>
            <a:pPr marL="285750" indent="-285750">
              <a:buFont typeface="Arial" panose="020B0604020202020204" pitchFamily="34" charset="0"/>
              <a:buChar char="•"/>
            </a:pPr>
            <a:r>
              <a:rPr lang="en-US" sz="1200" dirty="0"/>
              <a:t>What is the distribution of the pixels for each color channel?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sz="1200" dirty="0"/>
          </a:p>
          <a:p>
            <a:pPr marL="285750" indent="-285750">
              <a:buFont typeface="Arial" panose="020B0604020202020204" pitchFamily="34" charset="0"/>
              <a:buChar char="•"/>
            </a:pPr>
            <a:r>
              <a:rPr lang="en-US" sz="1200" dirty="0"/>
              <a:t>What is the class distribution?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sz="1200" dirty="0"/>
          </a:p>
          <a:p>
            <a:pPr marL="285750" indent="-285750">
              <a:buFont typeface="Arial" panose="020B0604020202020204" pitchFamily="34" charset="0"/>
              <a:buChar char="•"/>
            </a:pPr>
            <a:r>
              <a:rPr lang="en-US" sz="1200" dirty="0"/>
              <a:t>What is the average image?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7" name="Picture 26" descr="Graphical user interface, website&#10;&#10;Description automatically generated">
            <a:extLst>
              <a:ext uri="{FF2B5EF4-FFF2-40B4-BE49-F238E27FC236}">
                <a16:creationId xmlns:a16="http://schemas.microsoft.com/office/drawing/2014/main" id="{FED0A5EE-312E-B338-25EF-6D0B694BBF45}"/>
              </a:ext>
            </a:extLst>
          </p:cNvPr>
          <p:cNvPicPr>
            <a:picLocks noChangeAspect="1"/>
          </p:cNvPicPr>
          <p:nvPr/>
        </p:nvPicPr>
        <p:blipFill>
          <a:blip r:embed="rId2"/>
          <a:stretch>
            <a:fillRect/>
          </a:stretch>
        </p:blipFill>
        <p:spPr>
          <a:xfrm>
            <a:off x="588770" y="4059581"/>
            <a:ext cx="4009756" cy="1800000"/>
          </a:xfrm>
          <a:prstGeom prst="rect">
            <a:avLst/>
          </a:prstGeom>
        </p:spPr>
      </p:pic>
      <p:pic>
        <p:nvPicPr>
          <p:cNvPr id="29" name="Picture 28" descr="Text&#10;&#10;Description automatically generated">
            <a:extLst>
              <a:ext uri="{FF2B5EF4-FFF2-40B4-BE49-F238E27FC236}">
                <a16:creationId xmlns:a16="http://schemas.microsoft.com/office/drawing/2014/main" id="{2C6347F6-F06F-A723-60A4-CCEE9D9A6516}"/>
              </a:ext>
            </a:extLst>
          </p:cNvPr>
          <p:cNvPicPr>
            <a:picLocks noChangeAspect="1"/>
          </p:cNvPicPr>
          <p:nvPr/>
        </p:nvPicPr>
        <p:blipFill>
          <a:blip r:embed="rId3"/>
          <a:stretch>
            <a:fillRect/>
          </a:stretch>
        </p:blipFill>
        <p:spPr>
          <a:xfrm>
            <a:off x="1145838" y="2695655"/>
            <a:ext cx="2895621" cy="590554"/>
          </a:xfrm>
          <a:prstGeom prst="rect">
            <a:avLst/>
          </a:prstGeom>
        </p:spPr>
      </p:pic>
      <p:pic>
        <p:nvPicPr>
          <p:cNvPr id="31" name="Picture 30" descr="Table&#10;&#10;Description automatically generated with medium confidence">
            <a:extLst>
              <a:ext uri="{FF2B5EF4-FFF2-40B4-BE49-F238E27FC236}">
                <a16:creationId xmlns:a16="http://schemas.microsoft.com/office/drawing/2014/main" id="{7C8E2597-E227-0CCB-611A-26AC4094E26E}"/>
              </a:ext>
            </a:extLst>
          </p:cNvPr>
          <p:cNvPicPr>
            <a:picLocks noChangeAspect="1"/>
          </p:cNvPicPr>
          <p:nvPr/>
        </p:nvPicPr>
        <p:blipFill>
          <a:blip r:embed="rId4"/>
          <a:stretch>
            <a:fillRect/>
          </a:stretch>
        </p:blipFill>
        <p:spPr>
          <a:xfrm>
            <a:off x="5289675" y="3429000"/>
            <a:ext cx="944892" cy="1489407"/>
          </a:xfrm>
          <a:prstGeom prst="rect">
            <a:avLst/>
          </a:prstGeom>
        </p:spPr>
      </p:pic>
      <p:pic>
        <p:nvPicPr>
          <p:cNvPr id="33" name="Picture 32" descr="Graphical user interface, text, application&#10;&#10;Description automatically generated">
            <a:extLst>
              <a:ext uri="{FF2B5EF4-FFF2-40B4-BE49-F238E27FC236}">
                <a16:creationId xmlns:a16="http://schemas.microsoft.com/office/drawing/2014/main" id="{8FE26D6F-1A6A-8E67-A4DE-AF8DD20B90D0}"/>
              </a:ext>
            </a:extLst>
          </p:cNvPr>
          <p:cNvPicPr>
            <a:picLocks noChangeAspect="1"/>
          </p:cNvPicPr>
          <p:nvPr/>
        </p:nvPicPr>
        <p:blipFill>
          <a:blip r:embed="rId5"/>
          <a:stretch>
            <a:fillRect/>
          </a:stretch>
        </p:blipFill>
        <p:spPr>
          <a:xfrm>
            <a:off x="5285204" y="2604404"/>
            <a:ext cx="628655" cy="409578"/>
          </a:xfrm>
          <a:prstGeom prst="rect">
            <a:avLst/>
          </a:prstGeom>
        </p:spPr>
      </p:pic>
      <p:pic>
        <p:nvPicPr>
          <p:cNvPr id="35" name="Picture 34" descr="A picture containing graphical user interface&#10;&#10;Description automatically generated">
            <a:extLst>
              <a:ext uri="{FF2B5EF4-FFF2-40B4-BE49-F238E27FC236}">
                <a16:creationId xmlns:a16="http://schemas.microsoft.com/office/drawing/2014/main" id="{C8727B34-7D67-BFFC-E0CE-6C1E11D69B90}"/>
              </a:ext>
            </a:extLst>
          </p:cNvPr>
          <p:cNvPicPr>
            <a:picLocks noChangeAspect="1"/>
          </p:cNvPicPr>
          <p:nvPr/>
        </p:nvPicPr>
        <p:blipFill>
          <a:blip r:embed="rId6"/>
          <a:stretch>
            <a:fillRect/>
          </a:stretch>
        </p:blipFill>
        <p:spPr>
          <a:xfrm>
            <a:off x="5199868" y="5169581"/>
            <a:ext cx="1698565" cy="1679041"/>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Data Preprocessing</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flipH="1">
            <a:off x="1895701" y="2193259"/>
            <a:ext cx="2307771" cy="1157355"/>
          </a:xfrm>
          <a:ln w="22225"/>
        </p:spPr>
        <p:txBody>
          <a:bodyPr/>
          <a:lstStyle/>
          <a:p>
            <a:endParaRPr lang="en-US" dirty="0"/>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US" sz="2400" b="1" dirty="0"/>
              <a:t>Encode target labels</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063413" y="2193259"/>
            <a:ext cx="2102497" cy="1157355"/>
          </a:xfrm>
          <a:ln w="22225"/>
        </p:spPr>
        <p:txBody>
          <a:bodyPr/>
          <a:lstStyle/>
          <a:p>
            <a:endParaRPr lang="en-US" dirty="0"/>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normAutofit/>
          </a:bodyPr>
          <a:lstStyle/>
          <a:p>
            <a:r>
              <a:rPr lang="en-US" sz="2400" b="1" dirty="0"/>
              <a:t>Normalization</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025851" y="2086136"/>
            <a:ext cx="222373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normAutofit/>
          </a:bodyPr>
          <a:lstStyle/>
          <a:p>
            <a:r>
              <a:rPr lang="en-ZA" sz="2400" b="1" noProof="1"/>
              <a:t>Data Augmentation</a:t>
            </a:r>
          </a:p>
          <a:p>
            <a:pPr marL="285750" indent="-285750">
              <a:buFont typeface="Arial" panose="020B0604020202020204" pitchFamily="34" charset="0"/>
              <a:buChar char="•"/>
            </a:pPr>
            <a:r>
              <a:rPr lang="en-ZA" noProof="1"/>
              <a:t>Basic </a:t>
            </a:r>
          </a:p>
          <a:p>
            <a:pPr marL="285750" indent="-285750">
              <a:buFont typeface="Arial" panose="020B0604020202020204" pitchFamily="34" charset="0"/>
              <a:buChar char="•"/>
            </a:pPr>
            <a:r>
              <a:rPr lang="en-ZA" noProof="1"/>
              <a:t>Cutmix</a:t>
            </a:r>
          </a:p>
          <a:p>
            <a:endParaRPr lang="en-ZA" noProof="1"/>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a:t>
            </a:fld>
            <a:endParaRPr lang="en-ZA" dirty="0"/>
          </a:p>
        </p:txBody>
      </p:sp>
      <p:pic>
        <p:nvPicPr>
          <p:cNvPr id="10" name="Picture 9" descr="Text&#10;&#10;Description automatically generated">
            <a:extLst>
              <a:ext uri="{FF2B5EF4-FFF2-40B4-BE49-F238E27FC236}">
                <a16:creationId xmlns:a16="http://schemas.microsoft.com/office/drawing/2014/main" id="{CB80A825-7996-F296-D469-7D08D38C9A31}"/>
              </a:ext>
            </a:extLst>
          </p:cNvPr>
          <p:cNvPicPr>
            <a:picLocks noChangeAspect="1"/>
          </p:cNvPicPr>
          <p:nvPr/>
        </p:nvPicPr>
        <p:blipFill>
          <a:blip r:embed="rId2"/>
          <a:stretch>
            <a:fillRect/>
          </a:stretch>
        </p:blipFill>
        <p:spPr>
          <a:xfrm>
            <a:off x="1997067" y="2491436"/>
            <a:ext cx="2105040" cy="476253"/>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A3C370BA-E6EA-5667-3DFA-AEB479C68974}"/>
              </a:ext>
            </a:extLst>
          </p:cNvPr>
          <p:cNvPicPr>
            <a:picLocks noChangeAspect="1"/>
          </p:cNvPicPr>
          <p:nvPr/>
        </p:nvPicPr>
        <p:blipFill>
          <a:blip r:embed="rId3"/>
          <a:stretch>
            <a:fillRect/>
          </a:stretch>
        </p:blipFill>
        <p:spPr>
          <a:xfrm>
            <a:off x="5178552" y="2467622"/>
            <a:ext cx="1866914" cy="523879"/>
          </a:xfrm>
          <a:prstGeom prst="rect">
            <a:avLst/>
          </a:prstGeom>
        </p:spPr>
      </p:pic>
      <p:pic>
        <p:nvPicPr>
          <p:cNvPr id="13" name="Picture 12" descr="Text&#10;&#10;Description automatically generated">
            <a:extLst>
              <a:ext uri="{FF2B5EF4-FFF2-40B4-BE49-F238E27FC236}">
                <a16:creationId xmlns:a16="http://schemas.microsoft.com/office/drawing/2014/main" id="{0B9C30D4-D3F7-2FFE-A77E-01411DA12C2F}"/>
              </a:ext>
            </a:extLst>
          </p:cNvPr>
          <p:cNvPicPr>
            <a:picLocks noChangeAspect="1"/>
          </p:cNvPicPr>
          <p:nvPr/>
        </p:nvPicPr>
        <p:blipFill>
          <a:blip r:embed="rId4"/>
          <a:stretch>
            <a:fillRect/>
          </a:stretch>
        </p:blipFill>
        <p:spPr>
          <a:xfrm>
            <a:off x="8232763" y="2229007"/>
            <a:ext cx="1828813" cy="1085858"/>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Model evaluation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2052701" cy="823912"/>
          </a:xfrm>
        </p:spPr>
        <p:txBody>
          <a:bodyPr/>
          <a:lstStyle/>
          <a:p>
            <a:r>
              <a:rPr lang="en-ZA" dirty="0"/>
              <a:t>Evaluation Metric</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8200" y="2262479"/>
            <a:ext cx="1691918" cy="365125"/>
          </a:xfrm>
        </p:spPr>
        <p:txBody>
          <a:bodyPr vert="horz" lIns="91440" tIns="45720" rIns="91440" bIns="45720" rtlCol="0" anchor="t">
            <a:normAutofit/>
          </a:bodyPr>
          <a:lstStyle/>
          <a:p>
            <a:r>
              <a:rPr lang="en-ZA" noProof="1"/>
              <a:t>Accuracy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4038600" y="1621129"/>
            <a:ext cx="3034004" cy="823912"/>
          </a:xfrm>
        </p:spPr>
        <p:txBody>
          <a:bodyPr/>
          <a:lstStyle/>
          <a:p>
            <a:r>
              <a:rPr lang="en-US" dirty="0"/>
              <a:t>Default Hyper-parameters</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8" name="Text Placeholder 4">
            <a:extLst>
              <a:ext uri="{FF2B5EF4-FFF2-40B4-BE49-F238E27FC236}">
                <a16:creationId xmlns:a16="http://schemas.microsoft.com/office/drawing/2014/main" id="{9B3C326D-1999-E9EA-221B-D867A02BBB69}"/>
              </a:ext>
            </a:extLst>
          </p:cNvPr>
          <p:cNvSpPr txBox="1">
            <a:spLocks/>
          </p:cNvSpPr>
          <p:nvPr/>
        </p:nvSpPr>
        <p:spPr>
          <a:xfrm>
            <a:off x="838200" y="2586556"/>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Learning Curve</a:t>
            </a:r>
          </a:p>
        </p:txBody>
      </p:sp>
      <p:sp>
        <p:nvSpPr>
          <p:cNvPr id="9" name="Content Placeholder 5">
            <a:extLst>
              <a:ext uri="{FF2B5EF4-FFF2-40B4-BE49-F238E27FC236}">
                <a16:creationId xmlns:a16="http://schemas.microsoft.com/office/drawing/2014/main" id="{C997ADCA-A074-BF0D-233C-8B271118601C}"/>
              </a:ext>
            </a:extLst>
          </p:cNvPr>
          <p:cNvSpPr txBox="1">
            <a:spLocks/>
          </p:cNvSpPr>
          <p:nvPr/>
        </p:nvSpPr>
        <p:spPr>
          <a:xfrm>
            <a:off x="838200" y="4745263"/>
            <a:ext cx="2360679" cy="365125"/>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Adam</a:t>
            </a:r>
          </a:p>
        </p:txBody>
      </p:sp>
      <p:pic>
        <p:nvPicPr>
          <p:cNvPr id="11" name="Picture 10" descr="Text&#10;&#10;Description automatically generated with medium confidence">
            <a:extLst>
              <a:ext uri="{FF2B5EF4-FFF2-40B4-BE49-F238E27FC236}">
                <a16:creationId xmlns:a16="http://schemas.microsoft.com/office/drawing/2014/main" id="{AF296D7F-6857-ABDA-006B-DADC8696096E}"/>
              </a:ext>
            </a:extLst>
          </p:cNvPr>
          <p:cNvPicPr>
            <a:picLocks noChangeAspect="1"/>
          </p:cNvPicPr>
          <p:nvPr/>
        </p:nvPicPr>
        <p:blipFill>
          <a:blip r:embed="rId2"/>
          <a:stretch>
            <a:fillRect/>
          </a:stretch>
        </p:blipFill>
        <p:spPr>
          <a:xfrm>
            <a:off x="4203749" y="2308126"/>
            <a:ext cx="1885964" cy="781056"/>
          </a:xfrm>
          <a:prstGeom prst="rect">
            <a:avLst/>
          </a:prstGeom>
        </p:spPr>
      </p:pic>
      <p:sp>
        <p:nvSpPr>
          <p:cNvPr id="12" name="Text Placeholder 4">
            <a:extLst>
              <a:ext uri="{FF2B5EF4-FFF2-40B4-BE49-F238E27FC236}">
                <a16:creationId xmlns:a16="http://schemas.microsoft.com/office/drawing/2014/main" id="{0736CCB6-8A2A-991A-4798-F75F6F6F88CB}"/>
              </a:ext>
            </a:extLst>
          </p:cNvPr>
          <p:cNvSpPr txBox="1">
            <a:spLocks/>
          </p:cNvSpPr>
          <p:nvPr/>
        </p:nvSpPr>
        <p:spPr>
          <a:xfrm>
            <a:off x="838200" y="4089903"/>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Optimizer</a:t>
            </a:r>
          </a:p>
        </p:txBody>
      </p:sp>
      <p:sp>
        <p:nvSpPr>
          <p:cNvPr id="13" name="Content Placeholder 5">
            <a:extLst>
              <a:ext uri="{FF2B5EF4-FFF2-40B4-BE49-F238E27FC236}">
                <a16:creationId xmlns:a16="http://schemas.microsoft.com/office/drawing/2014/main" id="{EDE9F7CA-EEC7-7BF6-385B-9BD4124ADA41}"/>
              </a:ext>
            </a:extLst>
          </p:cNvPr>
          <p:cNvSpPr txBox="1">
            <a:spLocks/>
          </p:cNvSpPr>
          <p:nvPr/>
        </p:nvSpPr>
        <p:spPr>
          <a:xfrm>
            <a:off x="838200" y="3263576"/>
            <a:ext cx="2360679" cy="974921"/>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Plot Loss</a:t>
            </a:r>
          </a:p>
          <a:p>
            <a:r>
              <a:rPr lang="en-ZA" noProof="1"/>
              <a:t>Check for overfitting</a:t>
            </a:r>
          </a:p>
        </p:txBody>
      </p:sp>
      <p:sp>
        <p:nvSpPr>
          <p:cNvPr id="18" name="Text Placeholder 4">
            <a:extLst>
              <a:ext uri="{FF2B5EF4-FFF2-40B4-BE49-F238E27FC236}">
                <a16:creationId xmlns:a16="http://schemas.microsoft.com/office/drawing/2014/main" id="{AB3D5269-FC73-88A9-BB52-8E43CDCF753A}"/>
              </a:ext>
            </a:extLst>
          </p:cNvPr>
          <p:cNvSpPr txBox="1">
            <a:spLocks/>
          </p:cNvSpPr>
          <p:nvPr/>
        </p:nvSpPr>
        <p:spPr>
          <a:xfrm>
            <a:off x="4031438" y="3485257"/>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err="1"/>
              <a:t>Callbacks</a:t>
            </a:r>
            <a:endParaRPr lang="en-ZA" dirty="0"/>
          </a:p>
        </p:txBody>
      </p:sp>
      <p:pic>
        <p:nvPicPr>
          <p:cNvPr id="20" name="Picture 19">
            <a:extLst>
              <a:ext uri="{FF2B5EF4-FFF2-40B4-BE49-F238E27FC236}">
                <a16:creationId xmlns:a16="http://schemas.microsoft.com/office/drawing/2014/main" id="{C7EC878F-1F14-F308-EFB9-8F7C133D4615}"/>
              </a:ext>
            </a:extLst>
          </p:cNvPr>
          <p:cNvPicPr>
            <a:picLocks noChangeAspect="1"/>
          </p:cNvPicPr>
          <p:nvPr/>
        </p:nvPicPr>
        <p:blipFill>
          <a:blip r:embed="rId3"/>
          <a:stretch>
            <a:fillRect/>
          </a:stretch>
        </p:blipFill>
        <p:spPr>
          <a:xfrm>
            <a:off x="4015229" y="4434150"/>
            <a:ext cx="7496230" cy="171451"/>
          </a:xfrm>
          <a:prstGeom prst="rect">
            <a:avLst/>
          </a:prstGeom>
        </p:spPr>
      </p:pic>
      <p:sp>
        <p:nvSpPr>
          <p:cNvPr id="21" name="Text Placeholder 6">
            <a:extLst>
              <a:ext uri="{FF2B5EF4-FFF2-40B4-BE49-F238E27FC236}">
                <a16:creationId xmlns:a16="http://schemas.microsoft.com/office/drawing/2014/main" id="{7392A913-1A75-B083-2529-8D3A93CB1993}"/>
              </a:ext>
            </a:extLst>
          </p:cNvPr>
          <p:cNvSpPr txBox="1">
            <a:spLocks/>
          </p:cNvSpPr>
          <p:nvPr/>
        </p:nvSpPr>
        <p:spPr>
          <a:xfrm>
            <a:off x="7763344" y="1621129"/>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History</a:t>
            </a:r>
          </a:p>
        </p:txBody>
      </p:sp>
      <p:pic>
        <p:nvPicPr>
          <p:cNvPr id="25" name="Picture 24">
            <a:extLst>
              <a:ext uri="{FF2B5EF4-FFF2-40B4-BE49-F238E27FC236}">
                <a16:creationId xmlns:a16="http://schemas.microsoft.com/office/drawing/2014/main" id="{AB58B79A-2AC3-65C8-5124-D87FE84A3D6F}"/>
              </a:ext>
            </a:extLst>
          </p:cNvPr>
          <p:cNvPicPr>
            <a:picLocks noChangeAspect="1"/>
          </p:cNvPicPr>
          <p:nvPr/>
        </p:nvPicPr>
        <p:blipFill>
          <a:blip r:embed="rId4"/>
          <a:stretch>
            <a:fillRect/>
          </a:stretch>
        </p:blipFill>
        <p:spPr>
          <a:xfrm>
            <a:off x="7532801" y="2302496"/>
            <a:ext cx="4429157" cy="1543061"/>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Baseline Model (ANN) aka Fully connected neural network</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386493" y="1582558"/>
            <a:ext cx="2052701" cy="823912"/>
          </a:xfrm>
        </p:spPr>
        <p:txBody>
          <a:bodyPr/>
          <a:lstStyle/>
          <a:p>
            <a:r>
              <a:rPr lang="en-ZA" dirty="0"/>
              <a:t>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86493" y="3611563"/>
            <a:ext cx="3034004" cy="823912"/>
          </a:xfrm>
        </p:spPr>
        <p:txBody>
          <a:bodyPr/>
          <a:lstStyle/>
          <a:p>
            <a:r>
              <a:rPr lang="en-US" dirty="0"/>
              <a:t>Model Summary</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4" name="Content Placeholder 13">
            <a:extLst>
              <a:ext uri="{FF2B5EF4-FFF2-40B4-BE49-F238E27FC236}">
                <a16:creationId xmlns:a16="http://schemas.microsoft.com/office/drawing/2014/main" id="{9E606300-B79A-A16D-A733-BC9394D46DB8}"/>
              </a:ext>
            </a:extLst>
          </p:cNvPr>
          <p:cNvPicPr>
            <a:picLocks noGrp="1" noChangeAspect="1"/>
          </p:cNvPicPr>
          <p:nvPr>
            <p:ph sz="half" idx="2"/>
          </p:nvPr>
        </p:nvPicPr>
        <p:blipFill>
          <a:blip r:embed="rId2"/>
          <a:stretch>
            <a:fillRect/>
          </a:stretch>
        </p:blipFill>
        <p:spPr>
          <a:xfrm>
            <a:off x="408854" y="2320659"/>
            <a:ext cx="3284376" cy="1108341"/>
          </a:xfrm>
        </p:spPr>
      </p:pic>
      <p:pic>
        <p:nvPicPr>
          <p:cNvPr id="16" name="Picture 15">
            <a:extLst>
              <a:ext uri="{FF2B5EF4-FFF2-40B4-BE49-F238E27FC236}">
                <a16:creationId xmlns:a16="http://schemas.microsoft.com/office/drawing/2014/main" id="{BE229162-B53F-77C1-F10D-0535E51A9AA8}"/>
              </a:ext>
            </a:extLst>
          </p:cNvPr>
          <p:cNvPicPr>
            <a:picLocks noChangeAspect="1"/>
          </p:cNvPicPr>
          <p:nvPr/>
        </p:nvPicPr>
        <p:blipFill>
          <a:blip r:embed="rId3"/>
          <a:stretch>
            <a:fillRect/>
          </a:stretch>
        </p:blipFill>
        <p:spPr>
          <a:xfrm>
            <a:off x="386493" y="4325405"/>
            <a:ext cx="2601985" cy="2340000"/>
          </a:xfrm>
          <a:prstGeom prst="rect">
            <a:avLst/>
          </a:prstGeom>
        </p:spPr>
      </p:pic>
      <p:sp>
        <p:nvSpPr>
          <p:cNvPr id="17" name="Text Placeholder 6">
            <a:extLst>
              <a:ext uri="{FF2B5EF4-FFF2-40B4-BE49-F238E27FC236}">
                <a16:creationId xmlns:a16="http://schemas.microsoft.com/office/drawing/2014/main" id="{458AF254-C5D5-C685-670E-9DAFF2DDA381}"/>
              </a:ext>
            </a:extLst>
          </p:cNvPr>
          <p:cNvSpPr txBox="1">
            <a:spLocks/>
          </p:cNvSpPr>
          <p:nvPr/>
        </p:nvSpPr>
        <p:spPr>
          <a:xfrm>
            <a:off x="4578998" y="1582558"/>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No Data Augmentation</a:t>
            </a:r>
          </a:p>
        </p:txBody>
      </p:sp>
      <p:pic>
        <p:nvPicPr>
          <p:cNvPr id="22" name="Picture 21">
            <a:extLst>
              <a:ext uri="{FF2B5EF4-FFF2-40B4-BE49-F238E27FC236}">
                <a16:creationId xmlns:a16="http://schemas.microsoft.com/office/drawing/2014/main" id="{8C74F875-F4A6-C970-EAE4-481BC780B319}"/>
              </a:ext>
            </a:extLst>
          </p:cNvPr>
          <p:cNvPicPr>
            <a:picLocks noChangeAspect="1"/>
          </p:cNvPicPr>
          <p:nvPr/>
        </p:nvPicPr>
        <p:blipFill>
          <a:blip r:embed="rId4"/>
          <a:stretch>
            <a:fillRect/>
          </a:stretch>
        </p:blipFill>
        <p:spPr>
          <a:xfrm>
            <a:off x="4679491" y="2247700"/>
            <a:ext cx="1300207" cy="972000"/>
          </a:xfrm>
          <a:prstGeom prst="rect">
            <a:avLst/>
          </a:prstGeom>
        </p:spPr>
      </p:pic>
      <p:sp>
        <p:nvSpPr>
          <p:cNvPr id="23" name="Text Placeholder 6">
            <a:extLst>
              <a:ext uri="{FF2B5EF4-FFF2-40B4-BE49-F238E27FC236}">
                <a16:creationId xmlns:a16="http://schemas.microsoft.com/office/drawing/2014/main" id="{560B594E-C8FA-1B3C-638C-54BEAEA8AF08}"/>
              </a:ext>
            </a:extLst>
          </p:cNvPr>
          <p:cNvSpPr txBox="1">
            <a:spLocks/>
          </p:cNvSpPr>
          <p:nvPr/>
        </p:nvSpPr>
        <p:spPr>
          <a:xfrm>
            <a:off x="4578998" y="3273178"/>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Basic Data Augmentation</a:t>
            </a:r>
          </a:p>
        </p:txBody>
      </p:sp>
      <p:sp>
        <p:nvSpPr>
          <p:cNvPr id="24" name="Text Placeholder 6">
            <a:extLst>
              <a:ext uri="{FF2B5EF4-FFF2-40B4-BE49-F238E27FC236}">
                <a16:creationId xmlns:a16="http://schemas.microsoft.com/office/drawing/2014/main" id="{90607A6E-56FF-C8CA-0CDF-0BC2E3D19AB7}"/>
              </a:ext>
            </a:extLst>
          </p:cNvPr>
          <p:cNvSpPr txBox="1">
            <a:spLocks/>
          </p:cNvSpPr>
          <p:nvPr/>
        </p:nvSpPr>
        <p:spPr>
          <a:xfrm>
            <a:off x="4578998" y="4963798"/>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Cutmix</a:t>
            </a:r>
            <a:endParaRPr lang="en-US" dirty="0"/>
          </a:p>
        </p:txBody>
      </p:sp>
      <p:pic>
        <p:nvPicPr>
          <p:cNvPr id="27" name="Picture 26">
            <a:extLst>
              <a:ext uri="{FF2B5EF4-FFF2-40B4-BE49-F238E27FC236}">
                <a16:creationId xmlns:a16="http://schemas.microsoft.com/office/drawing/2014/main" id="{21DFD880-0F2F-F8C7-7323-15C15A371DAE}"/>
              </a:ext>
            </a:extLst>
          </p:cNvPr>
          <p:cNvPicPr>
            <a:picLocks noChangeAspect="1"/>
          </p:cNvPicPr>
          <p:nvPr/>
        </p:nvPicPr>
        <p:blipFill>
          <a:blip r:embed="rId5"/>
          <a:stretch>
            <a:fillRect/>
          </a:stretch>
        </p:blipFill>
        <p:spPr>
          <a:xfrm>
            <a:off x="4679491" y="3991798"/>
            <a:ext cx="1330792" cy="972000"/>
          </a:xfrm>
          <a:prstGeom prst="rect">
            <a:avLst/>
          </a:prstGeom>
        </p:spPr>
      </p:pic>
      <p:pic>
        <p:nvPicPr>
          <p:cNvPr id="39" name="Picture 38" descr="Text&#10;&#10;Description automatically generated">
            <a:extLst>
              <a:ext uri="{FF2B5EF4-FFF2-40B4-BE49-F238E27FC236}">
                <a16:creationId xmlns:a16="http://schemas.microsoft.com/office/drawing/2014/main" id="{A93D7C2A-F06E-AE37-7EFD-57FB53EAA76D}"/>
              </a:ext>
            </a:extLst>
          </p:cNvPr>
          <p:cNvPicPr>
            <a:picLocks noChangeAspect="1"/>
          </p:cNvPicPr>
          <p:nvPr/>
        </p:nvPicPr>
        <p:blipFill>
          <a:blip r:embed="rId6"/>
          <a:stretch>
            <a:fillRect/>
          </a:stretch>
        </p:blipFill>
        <p:spPr>
          <a:xfrm>
            <a:off x="4679491" y="5673726"/>
            <a:ext cx="1209477" cy="972000"/>
          </a:xfrm>
          <a:prstGeom prst="rect">
            <a:avLst/>
          </a:prstGeom>
        </p:spPr>
      </p:pic>
      <p:pic>
        <p:nvPicPr>
          <p:cNvPr id="41" name="Picture 40" descr="Chart&#10;&#10;Description automatically generated with medium confidence">
            <a:extLst>
              <a:ext uri="{FF2B5EF4-FFF2-40B4-BE49-F238E27FC236}">
                <a16:creationId xmlns:a16="http://schemas.microsoft.com/office/drawing/2014/main" id="{9E330FA6-983B-F429-6A0E-F19D8A03B026}"/>
              </a:ext>
            </a:extLst>
          </p:cNvPr>
          <p:cNvPicPr>
            <a:picLocks noChangeAspect="1"/>
          </p:cNvPicPr>
          <p:nvPr/>
        </p:nvPicPr>
        <p:blipFill>
          <a:blip r:embed="rId7"/>
          <a:stretch>
            <a:fillRect/>
          </a:stretch>
        </p:blipFill>
        <p:spPr>
          <a:xfrm>
            <a:off x="6598708" y="3935754"/>
            <a:ext cx="4635476" cy="1440000"/>
          </a:xfrm>
          <a:prstGeom prst="rect">
            <a:avLst/>
          </a:prstGeom>
        </p:spPr>
      </p:pic>
      <p:pic>
        <p:nvPicPr>
          <p:cNvPr id="43" name="Picture 42" descr="Line chart&#10;&#10;Description automatically generated">
            <a:extLst>
              <a:ext uri="{FF2B5EF4-FFF2-40B4-BE49-F238E27FC236}">
                <a16:creationId xmlns:a16="http://schemas.microsoft.com/office/drawing/2014/main" id="{54EFB001-8CF6-673A-6946-91C5A244C15B}"/>
              </a:ext>
            </a:extLst>
          </p:cNvPr>
          <p:cNvPicPr>
            <a:picLocks noChangeAspect="1"/>
          </p:cNvPicPr>
          <p:nvPr/>
        </p:nvPicPr>
        <p:blipFill>
          <a:blip r:embed="rId8"/>
          <a:stretch>
            <a:fillRect/>
          </a:stretch>
        </p:blipFill>
        <p:spPr>
          <a:xfrm>
            <a:off x="6611026" y="2062400"/>
            <a:ext cx="4623158" cy="1440000"/>
          </a:xfrm>
          <a:prstGeom prst="rect">
            <a:avLst/>
          </a:prstGeom>
        </p:spPr>
      </p:pic>
      <p:pic>
        <p:nvPicPr>
          <p:cNvPr id="45" name="Picture 44" descr="Graphical user interface, chart, application, line chart&#10;&#10;Description automatically generated">
            <a:extLst>
              <a:ext uri="{FF2B5EF4-FFF2-40B4-BE49-F238E27FC236}">
                <a16:creationId xmlns:a16="http://schemas.microsoft.com/office/drawing/2014/main" id="{8222C187-79D3-0E51-54E7-AAC1DC4C64E3}"/>
              </a:ext>
            </a:extLst>
          </p:cNvPr>
          <p:cNvPicPr>
            <a:picLocks noChangeAspect="1"/>
          </p:cNvPicPr>
          <p:nvPr/>
        </p:nvPicPr>
        <p:blipFill>
          <a:blip r:embed="rId9"/>
          <a:stretch>
            <a:fillRect/>
          </a:stretch>
        </p:blipFill>
        <p:spPr>
          <a:xfrm>
            <a:off x="6719759" y="5376562"/>
            <a:ext cx="4765091" cy="1440000"/>
          </a:xfrm>
          <a:prstGeom prst="rect">
            <a:avLst/>
          </a:prstGeom>
        </p:spPr>
      </p:pic>
    </p:spTree>
    <p:extLst>
      <p:ext uri="{BB962C8B-B14F-4D97-AF65-F5344CB8AC3E}">
        <p14:creationId xmlns:p14="http://schemas.microsoft.com/office/powerpoint/2010/main" val="291223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8923" y="53068"/>
            <a:ext cx="10515600" cy="1325563"/>
          </a:xfrm>
        </p:spPr>
        <p:txBody>
          <a:bodyPr/>
          <a:lstStyle/>
          <a:p>
            <a:r>
              <a:rPr lang="en-US" dirty="0"/>
              <a:t>Custom VGG16</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374846" y="1090036"/>
            <a:ext cx="2052701" cy="823912"/>
          </a:xfrm>
        </p:spPr>
        <p:txBody>
          <a:bodyPr/>
          <a:lstStyle/>
          <a:p>
            <a:r>
              <a:rPr lang="en-ZA" dirty="0"/>
              <a:t>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86493" y="3611563"/>
            <a:ext cx="3034004" cy="823912"/>
          </a:xfrm>
        </p:spPr>
        <p:txBody>
          <a:bodyPr/>
          <a:lstStyle/>
          <a:p>
            <a:r>
              <a:rPr lang="en-US" dirty="0"/>
              <a:t>Model Summary</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7" name="Text Placeholder 6">
            <a:extLst>
              <a:ext uri="{FF2B5EF4-FFF2-40B4-BE49-F238E27FC236}">
                <a16:creationId xmlns:a16="http://schemas.microsoft.com/office/drawing/2014/main" id="{458AF254-C5D5-C685-670E-9DAFF2DDA381}"/>
              </a:ext>
            </a:extLst>
          </p:cNvPr>
          <p:cNvSpPr txBox="1">
            <a:spLocks/>
          </p:cNvSpPr>
          <p:nvPr/>
        </p:nvSpPr>
        <p:spPr>
          <a:xfrm>
            <a:off x="4499721" y="1090036"/>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No Data Augmentation</a:t>
            </a:r>
          </a:p>
        </p:txBody>
      </p:sp>
      <p:sp>
        <p:nvSpPr>
          <p:cNvPr id="23" name="Text Placeholder 6">
            <a:extLst>
              <a:ext uri="{FF2B5EF4-FFF2-40B4-BE49-F238E27FC236}">
                <a16:creationId xmlns:a16="http://schemas.microsoft.com/office/drawing/2014/main" id="{560B594E-C8FA-1B3C-638C-54BEAEA8AF08}"/>
              </a:ext>
            </a:extLst>
          </p:cNvPr>
          <p:cNvSpPr txBox="1">
            <a:spLocks/>
          </p:cNvSpPr>
          <p:nvPr/>
        </p:nvSpPr>
        <p:spPr>
          <a:xfrm>
            <a:off x="4499721" y="3043578"/>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Basic Data Augmentation</a:t>
            </a:r>
          </a:p>
        </p:txBody>
      </p:sp>
      <p:sp>
        <p:nvSpPr>
          <p:cNvPr id="24" name="Text Placeholder 6">
            <a:extLst>
              <a:ext uri="{FF2B5EF4-FFF2-40B4-BE49-F238E27FC236}">
                <a16:creationId xmlns:a16="http://schemas.microsoft.com/office/drawing/2014/main" id="{90607A6E-56FF-C8CA-0CDF-0BC2E3D19AB7}"/>
              </a:ext>
            </a:extLst>
          </p:cNvPr>
          <p:cNvSpPr txBox="1">
            <a:spLocks/>
          </p:cNvSpPr>
          <p:nvPr/>
        </p:nvSpPr>
        <p:spPr>
          <a:xfrm>
            <a:off x="4578998" y="4963798"/>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Cutmix</a:t>
            </a:r>
            <a:endParaRPr lang="en-US" dirty="0"/>
          </a:p>
        </p:txBody>
      </p:sp>
      <p:pic>
        <p:nvPicPr>
          <p:cNvPr id="8" name="Picture 7" descr="A picture containing text&#10;&#10;Description automatically generated">
            <a:extLst>
              <a:ext uri="{FF2B5EF4-FFF2-40B4-BE49-F238E27FC236}">
                <a16:creationId xmlns:a16="http://schemas.microsoft.com/office/drawing/2014/main" id="{92B613D0-0D41-77B5-4FEF-7B5B10081A79}"/>
              </a:ext>
            </a:extLst>
          </p:cNvPr>
          <p:cNvPicPr>
            <a:picLocks noChangeAspect="1"/>
          </p:cNvPicPr>
          <p:nvPr/>
        </p:nvPicPr>
        <p:blipFill>
          <a:blip r:embed="rId2"/>
          <a:stretch>
            <a:fillRect/>
          </a:stretch>
        </p:blipFill>
        <p:spPr>
          <a:xfrm>
            <a:off x="374846" y="4201475"/>
            <a:ext cx="2046316" cy="2520000"/>
          </a:xfrm>
          <a:prstGeom prst="rect">
            <a:avLst/>
          </a:prstGeom>
        </p:spPr>
      </p:pic>
      <p:pic>
        <p:nvPicPr>
          <p:cNvPr id="10" name="Picture 9" descr="Text&#10;&#10;Description automatically generated">
            <a:extLst>
              <a:ext uri="{FF2B5EF4-FFF2-40B4-BE49-F238E27FC236}">
                <a16:creationId xmlns:a16="http://schemas.microsoft.com/office/drawing/2014/main" id="{930671A1-C3E1-6655-C4FB-7BF89803140B}"/>
              </a:ext>
            </a:extLst>
          </p:cNvPr>
          <p:cNvPicPr>
            <a:picLocks noChangeAspect="1"/>
          </p:cNvPicPr>
          <p:nvPr/>
        </p:nvPicPr>
        <p:blipFill>
          <a:blip r:embed="rId3"/>
          <a:stretch>
            <a:fillRect/>
          </a:stretch>
        </p:blipFill>
        <p:spPr>
          <a:xfrm>
            <a:off x="212239" y="1707490"/>
            <a:ext cx="3382512" cy="2160000"/>
          </a:xfrm>
          <a:prstGeom prst="rect">
            <a:avLst/>
          </a:prstGeom>
        </p:spPr>
      </p:pic>
      <p:pic>
        <p:nvPicPr>
          <p:cNvPr id="12" name="Picture 11">
            <a:extLst>
              <a:ext uri="{FF2B5EF4-FFF2-40B4-BE49-F238E27FC236}">
                <a16:creationId xmlns:a16="http://schemas.microsoft.com/office/drawing/2014/main" id="{26C26888-B67C-4CD4-3867-2F2B42666076}"/>
              </a:ext>
            </a:extLst>
          </p:cNvPr>
          <p:cNvPicPr>
            <a:picLocks noChangeAspect="1"/>
          </p:cNvPicPr>
          <p:nvPr/>
        </p:nvPicPr>
        <p:blipFill>
          <a:blip r:embed="rId4"/>
          <a:stretch>
            <a:fillRect/>
          </a:stretch>
        </p:blipFill>
        <p:spPr>
          <a:xfrm>
            <a:off x="4578998" y="1742454"/>
            <a:ext cx="2105040" cy="1428760"/>
          </a:xfrm>
          <a:prstGeom prst="rect">
            <a:avLst/>
          </a:prstGeom>
        </p:spPr>
      </p:pic>
      <p:pic>
        <p:nvPicPr>
          <p:cNvPr id="15" name="Picture 14">
            <a:extLst>
              <a:ext uri="{FF2B5EF4-FFF2-40B4-BE49-F238E27FC236}">
                <a16:creationId xmlns:a16="http://schemas.microsoft.com/office/drawing/2014/main" id="{7EA30E79-62C9-6002-5F60-384C254F8BE3}"/>
              </a:ext>
            </a:extLst>
          </p:cNvPr>
          <p:cNvPicPr>
            <a:picLocks noChangeAspect="1"/>
          </p:cNvPicPr>
          <p:nvPr/>
        </p:nvPicPr>
        <p:blipFill>
          <a:blip r:embed="rId5"/>
          <a:stretch>
            <a:fillRect/>
          </a:stretch>
        </p:blipFill>
        <p:spPr>
          <a:xfrm>
            <a:off x="6965368" y="1731214"/>
            <a:ext cx="4738235" cy="1440000"/>
          </a:xfrm>
          <a:prstGeom prst="rect">
            <a:avLst/>
          </a:prstGeom>
        </p:spPr>
      </p:pic>
      <p:pic>
        <p:nvPicPr>
          <p:cNvPr id="19" name="Picture 18">
            <a:extLst>
              <a:ext uri="{FF2B5EF4-FFF2-40B4-BE49-F238E27FC236}">
                <a16:creationId xmlns:a16="http://schemas.microsoft.com/office/drawing/2014/main" id="{01600F96-4CA9-3B0C-A235-6308876A589A}"/>
              </a:ext>
            </a:extLst>
          </p:cNvPr>
          <p:cNvPicPr>
            <a:picLocks noChangeAspect="1"/>
          </p:cNvPicPr>
          <p:nvPr/>
        </p:nvPicPr>
        <p:blipFill>
          <a:blip r:embed="rId6"/>
          <a:stretch>
            <a:fillRect/>
          </a:stretch>
        </p:blipFill>
        <p:spPr>
          <a:xfrm>
            <a:off x="4578998" y="3682412"/>
            <a:ext cx="2295542" cy="1438286"/>
          </a:xfrm>
          <a:prstGeom prst="rect">
            <a:avLst/>
          </a:prstGeom>
        </p:spPr>
      </p:pic>
      <p:pic>
        <p:nvPicPr>
          <p:cNvPr id="21" name="Picture 20">
            <a:extLst>
              <a:ext uri="{FF2B5EF4-FFF2-40B4-BE49-F238E27FC236}">
                <a16:creationId xmlns:a16="http://schemas.microsoft.com/office/drawing/2014/main" id="{CAE637D0-53AE-0EC7-02C5-BEB95B41E7B1}"/>
              </a:ext>
            </a:extLst>
          </p:cNvPr>
          <p:cNvPicPr>
            <a:picLocks noChangeAspect="1"/>
          </p:cNvPicPr>
          <p:nvPr/>
        </p:nvPicPr>
        <p:blipFill>
          <a:blip r:embed="rId7"/>
          <a:stretch>
            <a:fillRect/>
          </a:stretch>
        </p:blipFill>
        <p:spPr>
          <a:xfrm>
            <a:off x="6980189" y="3715475"/>
            <a:ext cx="4780588" cy="1440000"/>
          </a:xfrm>
          <a:prstGeom prst="rect">
            <a:avLst/>
          </a:prstGeom>
        </p:spPr>
      </p:pic>
      <p:pic>
        <p:nvPicPr>
          <p:cNvPr id="26" name="Picture 25">
            <a:extLst>
              <a:ext uri="{FF2B5EF4-FFF2-40B4-BE49-F238E27FC236}">
                <a16:creationId xmlns:a16="http://schemas.microsoft.com/office/drawing/2014/main" id="{D6CE7EBD-9B2C-74B9-255B-C6C20FE94999}"/>
              </a:ext>
            </a:extLst>
          </p:cNvPr>
          <p:cNvPicPr>
            <a:picLocks noChangeAspect="1"/>
          </p:cNvPicPr>
          <p:nvPr/>
        </p:nvPicPr>
        <p:blipFill>
          <a:blip r:embed="rId8"/>
          <a:stretch>
            <a:fillRect/>
          </a:stretch>
        </p:blipFill>
        <p:spPr>
          <a:xfrm>
            <a:off x="4578998" y="5490000"/>
            <a:ext cx="2127019" cy="1368000"/>
          </a:xfrm>
          <a:prstGeom prst="rect">
            <a:avLst/>
          </a:prstGeom>
        </p:spPr>
      </p:pic>
      <p:pic>
        <p:nvPicPr>
          <p:cNvPr id="29" name="Picture 28">
            <a:extLst>
              <a:ext uri="{FF2B5EF4-FFF2-40B4-BE49-F238E27FC236}">
                <a16:creationId xmlns:a16="http://schemas.microsoft.com/office/drawing/2014/main" id="{24974EBC-E224-CE76-BD58-40C5DD4323F5}"/>
              </a:ext>
            </a:extLst>
          </p:cNvPr>
          <p:cNvPicPr>
            <a:picLocks noChangeAspect="1"/>
          </p:cNvPicPr>
          <p:nvPr/>
        </p:nvPicPr>
        <p:blipFill>
          <a:blip r:embed="rId9"/>
          <a:stretch>
            <a:fillRect/>
          </a:stretch>
        </p:blipFill>
        <p:spPr>
          <a:xfrm>
            <a:off x="7013573" y="5417942"/>
            <a:ext cx="4803581" cy="1440000"/>
          </a:xfrm>
          <a:prstGeom prst="rect">
            <a:avLst/>
          </a:prstGeom>
        </p:spPr>
      </p:pic>
    </p:spTree>
    <p:extLst>
      <p:ext uri="{BB962C8B-B14F-4D97-AF65-F5344CB8AC3E}">
        <p14:creationId xmlns:p14="http://schemas.microsoft.com/office/powerpoint/2010/main" val="230471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Resnet50</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50357" y="1426962"/>
            <a:ext cx="3200400" cy="2567007"/>
          </a:xfrm>
        </p:spPr>
        <p:txBody>
          <a:bodyPr/>
          <a:lstStyle/>
          <a:p>
            <a:r>
              <a:rPr lang="en-US" dirty="0"/>
              <a:t>Identity Layer</a:t>
            </a:r>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2166" y="1426960"/>
            <a:ext cx="3200400" cy="2567009"/>
          </a:xfrm>
        </p:spPr>
        <p:txBody>
          <a:bodyPr/>
          <a:lstStyle/>
          <a:p>
            <a:r>
              <a:rPr lang="en-US" dirty="0"/>
              <a:t> Convolutional Layer</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05801" y="1426961"/>
            <a:ext cx="3200400" cy="2567009"/>
          </a:xfrm>
        </p:spPr>
        <p:txBody>
          <a:bodyPr/>
          <a:lstStyle/>
          <a:p>
            <a:r>
              <a:rPr lang="en-US" dirty="0"/>
              <a:t>Builder</a:t>
            </a:r>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9" name="Picture 8" descr="Text&#10;&#10;Description automatically generated">
            <a:extLst>
              <a:ext uri="{FF2B5EF4-FFF2-40B4-BE49-F238E27FC236}">
                <a16:creationId xmlns:a16="http://schemas.microsoft.com/office/drawing/2014/main" id="{21A7AF2B-7752-CD18-1233-25971FFB0F9D}"/>
              </a:ext>
            </a:extLst>
          </p:cNvPr>
          <p:cNvPicPr>
            <a:picLocks noChangeAspect="1"/>
          </p:cNvPicPr>
          <p:nvPr/>
        </p:nvPicPr>
        <p:blipFill>
          <a:blip r:embed="rId3"/>
          <a:stretch>
            <a:fillRect/>
          </a:stretch>
        </p:blipFill>
        <p:spPr>
          <a:xfrm>
            <a:off x="581182" y="2710464"/>
            <a:ext cx="3422769" cy="2931446"/>
          </a:xfrm>
          <a:prstGeom prst="rect">
            <a:avLst/>
          </a:prstGeom>
        </p:spPr>
      </p:pic>
      <p:pic>
        <p:nvPicPr>
          <p:cNvPr id="16" name="Picture 15" descr="Text&#10;&#10;Description automatically generated">
            <a:extLst>
              <a:ext uri="{FF2B5EF4-FFF2-40B4-BE49-F238E27FC236}">
                <a16:creationId xmlns:a16="http://schemas.microsoft.com/office/drawing/2014/main" id="{4AED6DAA-0059-1243-5FF4-38F881A25434}"/>
              </a:ext>
            </a:extLst>
          </p:cNvPr>
          <p:cNvPicPr>
            <a:picLocks noChangeAspect="1"/>
          </p:cNvPicPr>
          <p:nvPr/>
        </p:nvPicPr>
        <p:blipFill>
          <a:blip r:embed="rId4"/>
          <a:stretch>
            <a:fillRect/>
          </a:stretch>
        </p:blipFill>
        <p:spPr>
          <a:xfrm>
            <a:off x="8333975" y="2589983"/>
            <a:ext cx="3207668" cy="3172408"/>
          </a:xfrm>
          <a:prstGeom prst="rect">
            <a:avLst/>
          </a:prstGeom>
        </p:spPr>
      </p:pic>
      <p:pic>
        <p:nvPicPr>
          <p:cNvPr id="18" name="Picture 17" descr="Text&#10;&#10;Description automatically generated">
            <a:extLst>
              <a:ext uri="{FF2B5EF4-FFF2-40B4-BE49-F238E27FC236}">
                <a16:creationId xmlns:a16="http://schemas.microsoft.com/office/drawing/2014/main" id="{D0770874-7E32-3B8E-615A-B9DDD765E71D}"/>
              </a:ext>
            </a:extLst>
          </p:cNvPr>
          <p:cNvPicPr>
            <a:picLocks noChangeAspect="1"/>
          </p:cNvPicPr>
          <p:nvPr/>
        </p:nvPicPr>
        <p:blipFill>
          <a:blip r:embed="rId5"/>
          <a:stretch>
            <a:fillRect/>
          </a:stretch>
        </p:blipFill>
        <p:spPr>
          <a:xfrm>
            <a:off x="4372776" y="2710463"/>
            <a:ext cx="3439180" cy="2931445"/>
          </a:xfrm>
          <a:prstGeom prst="rect">
            <a:avLst/>
          </a:prstGeom>
        </p:spPr>
      </p:pic>
    </p:spTree>
    <p:extLst>
      <p:ext uri="{BB962C8B-B14F-4D97-AF65-F5344CB8AC3E}">
        <p14:creationId xmlns:p14="http://schemas.microsoft.com/office/powerpoint/2010/main" val="426704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671837" y="61629"/>
            <a:ext cx="10515600" cy="1325563"/>
          </a:xfrm>
        </p:spPr>
        <p:txBody>
          <a:bodyPr/>
          <a:lstStyle/>
          <a:p>
            <a:r>
              <a:rPr lang="en-US" dirty="0"/>
              <a:t>Resnet50</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24612" y="1181262"/>
            <a:ext cx="3034004" cy="823912"/>
          </a:xfrm>
        </p:spPr>
        <p:txBody>
          <a:bodyPr/>
          <a:lstStyle/>
          <a:p>
            <a:r>
              <a:rPr lang="en-US" dirty="0"/>
              <a:t>Model Summary</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7" name="Text Placeholder 6">
            <a:extLst>
              <a:ext uri="{FF2B5EF4-FFF2-40B4-BE49-F238E27FC236}">
                <a16:creationId xmlns:a16="http://schemas.microsoft.com/office/drawing/2014/main" id="{458AF254-C5D5-C685-670E-9DAFF2DDA381}"/>
              </a:ext>
            </a:extLst>
          </p:cNvPr>
          <p:cNvSpPr txBox="1">
            <a:spLocks/>
          </p:cNvSpPr>
          <p:nvPr/>
        </p:nvSpPr>
        <p:spPr>
          <a:xfrm>
            <a:off x="4499721" y="975331"/>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No Data Augmentation</a:t>
            </a:r>
          </a:p>
        </p:txBody>
      </p:sp>
      <p:sp>
        <p:nvSpPr>
          <p:cNvPr id="23" name="Text Placeholder 6">
            <a:extLst>
              <a:ext uri="{FF2B5EF4-FFF2-40B4-BE49-F238E27FC236}">
                <a16:creationId xmlns:a16="http://schemas.microsoft.com/office/drawing/2014/main" id="{560B594E-C8FA-1B3C-638C-54BEAEA8AF08}"/>
              </a:ext>
            </a:extLst>
          </p:cNvPr>
          <p:cNvSpPr txBox="1">
            <a:spLocks/>
          </p:cNvSpPr>
          <p:nvPr/>
        </p:nvSpPr>
        <p:spPr>
          <a:xfrm>
            <a:off x="4499721" y="2919170"/>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Basic Data Augmentation</a:t>
            </a:r>
          </a:p>
        </p:txBody>
      </p:sp>
      <p:sp>
        <p:nvSpPr>
          <p:cNvPr id="24" name="Text Placeholder 6">
            <a:extLst>
              <a:ext uri="{FF2B5EF4-FFF2-40B4-BE49-F238E27FC236}">
                <a16:creationId xmlns:a16="http://schemas.microsoft.com/office/drawing/2014/main" id="{90607A6E-56FF-C8CA-0CDF-0BC2E3D19AB7}"/>
              </a:ext>
            </a:extLst>
          </p:cNvPr>
          <p:cNvSpPr txBox="1">
            <a:spLocks/>
          </p:cNvSpPr>
          <p:nvPr/>
        </p:nvSpPr>
        <p:spPr>
          <a:xfrm>
            <a:off x="4499721" y="4738601"/>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Cutmix</a:t>
            </a:r>
            <a:endParaRPr lang="en-US" dirty="0"/>
          </a:p>
        </p:txBody>
      </p:sp>
      <p:pic>
        <p:nvPicPr>
          <p:cNvPr id="9" name="Picture 8">
            <a:extLst>
              <a:ext uri="{FF2B5EF4-FFF2-40B4-BE49-F238E27FC236}">
                <a16:creationId xmlns:a16="http://schemas.microsoft.com/office/drawing/2014/main" id="{78FB3BF0-8C07-8A86-095E-28F0EBB550E6}"/>
              </a:ext>
            </a:extLst>
          </p:cNvPr>
          <p:cNvPicPr>
            <a:picLocks noChangeAspect="1"/>
          </p:cNvPicPr>
          <p:nvPr/>
        </p:nvPicPr>
        <p:blipFill>
          <a:blip r:embed="rId2"/>
          <a:stretch>
            <a:fillRect/>
          </a:stretch>
        </p:blipFill>
        <p:spPr>
          <a:xfrm>
            <a:off x="334616" y="1888221"/>
            <a:ext cx="3752192" cy="3952741"/>
          </a:xfrm>
          <a:prstGeom prst="rect">
            <a:avLst/>
          </a:prstGeom>
        </p:spPr>
      </p:pic>
      <p:pic>
        <p:nvPicPr>
          <p:cNvPr id="13" name="Picture 12">
            <a:extLst>
              <a:ext uri="{FF2B5EF4-FFF2-40B4-BE49-F238E27FC236}">
                <a16:creationId xmlns:a16="http://schemas.microsoft.com/office/drawing/2014/main" id="{392ECF9E-6F76-1C70-285F-0482056FAC75}"/>
              </a:ext>
            </a:extLst>
          </p:cNvPr>
          <p:cNvPicPr>
            <a:picLocks noChangeAspect="1"/>
          </p:cNvPicPr>
          <p:nvPr/>
        </p:nvPicPr>
        <p:blipFill>
          <a:blip r:embed="rId3"/>
          <a:stretch>
            <a:fillRect/>
          </a:stretch>
        </p:blipFill>
        <p:spPr>
          <a:xfrm>
            <a:off x="4499721" y="1602693"/>
            <a:ext cx="1962164" cy="1466861"/>
          </a:xfrm>
          <a:prstGeom prst="rect">
            <a:avLst/>
          </a:prstGeom>
        </p:spPr>
      </p:pic>
      <p:pic>
        <p:nvPicPr>
          <p:cNvPr id="16" name="Picture 15">
            <a:extLst>
              <a:ext uri="{FF2B5EF4-FFF2-40B4-BE49-F238E27FC236}">
                <a16:creationId xmlns:a16="http://schemas.microsoft.com/office/drawing/2014/main" id="{A2749465-4958-063F-96FA-D804385F65F2}"/>
              </a:ext>
            </a:extLst>
          </p:cNvPr>
          <p:cNvPicPr>
            <a:picLocks noChangeAspect="1"/>
          </p:cNvPicPr>
          <p:nvPr/>
        </p:nvPicPr>
        <p:blipFill>
          <a:blip r:embed="rId4"/>
          <a:stretch>
            <a:fillRect/>
          </a:stretch>
        </p:blipFill>
        <p:spPr>
          <a:xfrm>
            <a:off x="6924449" y="1577003"/>
            <a:ext cx="4562582" cy="1440000"/>
          </a:xfrm>
          <a:prstGeom prst="rect">
            <a:avLst/>
          </a:prstGeom>
        </p:spPr>
      </p:pic>
      <p:pic>
        <p:nvPicPr>
          <p:cNvPr id="20" name="Picture 19">
            <a:extLst>
              <a:ext uri="{FF2B5EF4-FFF2-40B4-BE49-F238E27FC236}">
                <a16:creationId xmlns:a16="http://schemas.microsoft.com/office/drawing/2014/main" id="{340D7FB5-1A25-7F7D-F2B8-03092C2F76FF}"/>
              </a:ext>
            </a:extLst>
          </p:cNvPr>
          <p:cNvPicPr>
            <a:picLocks noChangeAspect="1"/>
          </p:cNvPicPr>
          <p:nvPr/>
        </p:nvPicPr>
        <p:blipFill>
          <a:blip r:embed="rId5"/>
          <a:stretch>
            <a:fillRect/>
          </a:stretch>
        </p:blipFill>
        <p:spPr>
          <a:xfrm>
            <a:off x="4499721" y="3497886"/>
            <a:ext cx="2124091" cy="1485911"/>
          </a:xfrm>
          <a:prstGeom prst="rect">
            <a:avLst/>
          </a:prstGeom>
        </p:spPr>
      </p:pic>
      <p:pic>
        <p:nvPicPr>
          <p:cNvPr id="28" name="Picture 27">
            <a:extLst>
              <a:ext uri="{FF2B5EF4-FFF2-40B4-BE49-F238E27FC236}">
                <a16:creationId xmlns:a16="http://schemas.microsoft.com/office/drawing/2014/main" id="{CBD672A2-2DA8-F26A-315F-C847FDD66EAC}"/>
              </a:ext>
            </a:extLst>
          </p:cNvPr>
          <p:cNvPicPr>
            <a:picLocks noChangeAspect="1"/>
          </p:cNvPicPr>
          <p:nvPr/>
        </p:nvPicPr>
        <p:blipFill>
          <a:blip r:embed="rId6"/>
          <a:stretch>
            <a:fillRect/>
          </a:stretch>
        </p:blipFill>
        <p:spPr>
          <a:xfrm>
            <a:off x="4499721" y="5367611"/>
            <a:ext cx="2276492" cy="1428760"/>
          </a:xfrm>
          <a:prstGeom prst="rect">
            <a:avLst/>
          </a:prstGeom>
        </p:spPr>
      </p:pic>
      <p:pic>
        <p:nvPicPr>
          <p:cNvPr id="31" name="Picture 30">
            <a:extLst>
              <a:ext uri="{FF2B5EF4-FFF2-40B4-BE49-F238E27FC236}">
                <a16:creationId xmlns:a16="http://schemas.microsoft.com/office/drawing/2014/main" id="{1809912E-8062-8824-7F2C-B4B590AD5C17}"/>
              </a:ext>
            </a:extLst>
          </p:cNvPr>
          <p:cNvPicPr>
            <a:picLocks noChangeAspect="1"/>
          </p:cNvPicPr>
          <p:nvPr/>
        </p:nvPicPr>
        <p:blipFill>
          <a:blip r:embed="rId7"/>
          <a:stretch>
            <a:fillRect/>
          </a:stretch>
        </p:blipFill>
        <p:spPr>
          <a:xfrm>
            <a:off x="6996031" y="5356371"/>
            <a:ext cx="4861353" cy="1440000"/>
          </a:xfrm>
          <a:prstGeom prst="rect">
            <a:avLst/>
          </a:prstGeom>
        </p:spPr>
      </p:pic>
      <p:pic>
        <p:nvPicPr>
          <p:cNvPr id="33" name="Picture 32">
            <a:extLst>
              <a:ext uri="{FF2B5EF4-FFF2-40B4-BE49-F238E27FC236}">
                <a16:creationId xmlns:a16="http://schemas.microsoft.com/office/drawing/2014/main" id="{53DA8E30-8966-76F7-9212-B299A225C8F9}"/>
              </a:ext>
            </a:extLst>
          </p:cNvPr>
          <p:cNvPicPr>
            <a:picLocks noChangeAspect="1"/>
          </p:cNvPicPr>
          <p:nvPr/>
        </p:nvPicPr>
        <p:blipFill>
          <a:blip r:embed="rId8"/>
          <a:stretch>
            <a:fillRect/>
          </a:stretch>
        </p:blipFill>
        <p:spPr>
          <a:xfrm>
            <a:off x="6924449" y="3543797"/>
            <a:ext cx="4912303" cy="1440000"/>
          </a:xfrm>
          <a:prstGeom prst="rect">
            <a:avLst/>
          </a:prstGeom>
        </p:spPr>
      </p:pic>
    </p:spTree>
    <p:extLst>
      <p:ext uri="{BB962C8B-B14F-4D97-AF65-F5344CB8AC3E}">
        <p14:creationId xmlns:p14="http://schemas.microsoft.com/office/powerpoint/2010/main" val="1175406580"/>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{F2FB749C-677E-404C-8037-813BC4F6D3A1}tf16411248_win32</Template>
  <TotalTime>239</TotalTime>
  <Words>480</Words>
  <Application>Microsoft Office PowerPoint</Application>
  <PresentationFormat>Widescreen</PresentationFormat>
  <Paragraphs>101</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 Light</vt:lpstr>
      <vt:lpstr>Calibri</vt:lpstr>
      <vt:lpstr>Posterama</vt:lpstr>
      <vt:lpstr>Office Theme</vt:lpstr>
      <vt:lpstr>Fashion-mnist</vt:lpstr>
      <vt:lpstr>Background research</vt:lpstr>
      <vt:lpstr>EDA</vt:lpstr>
      <vt:lpstr>Data Preprocessing</vt:lpstr>
      <vt:lpstr>Model evaluation</vt:lpstr>
      <vt:lpstr>Baseline Model (ANN) aka Fully connected neural network</vt:lpstr>
      <vt:lpstr>Custom VGG16</vt:lpstr>
      <vt:lpstr>Resnet50</vt:lpstr>
      <vt:lpstr>Resnet50</vt:lpstr>
      <vt:lpstr>Model improvement VGG16</vt:lpstr>
      <vt:lpstr>Model improvement vgg16 Tuning</vt:lpstr>
      <vt:lpstr>Model improvement Resnet50</vt:lpstr>
      <vt:lpstr>Evaluating final model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Fashion-mnist</dc:title>
  <dc:creator>LEE HAO WEI</dc:creator>
  <cp:lastModifiedBy>LEE HAO WEI</cp:lastModifiedBy>
  <cp:revision>13</cp:revision>
  <dcterms:created xsi:type="dcterms:W3CDTF">2022-11-23T04:23:00Z</dcterms:created>
  <dcterms:modified xsi:type="dcterms:W3CDTF">2022-11-25T08:26:38Z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